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7"/>
  </p:notesMasterIdLst>
  <p:handoutMasterIdLst>
    <p:handoutMasterId r:id="rId48"/>
  </p:handoutMasterIdLst>
  <p:sldIdLst>
    <p:sldId id="257" r:id="rId2"/>
    <p:sldId id="472" r:id="rId3"/>
    <p:sldId id="473" r:id="rId4"/>
    <p:sldId id="474" r:id="rId5"/>
    <p:sldId id="475" r:id="rId6"/>
    <p:sldId id="498" r:id="rId7"/>
    <p:sldId id="476" r:id="rId8"/>
    <p:sldId id="477" r:id="rId9"/>
    <p:sldId id="478" r:id="rId10"/>
    <p:sldId id="479" r:id="rId11"/>
    <p:sldId id="480" r:id="rId12"/>
    <p:sldId id="505" r:id="rId13"/>
    <p:sldId id="481" r:id="rId14"/>
    <p:sldId id="499" r:id="rId15"/>
    <p:sldId id="482" r:id="rId16"/>
    <p:sldId id="483" r:id="rId17"/>
    <p:sldId id="514" r:id="rId18"/>
    <p:sldId id="484" r:id="rId19"/>
    <p:sldId id="485" r:id="rId20"/>
    <p:sldId id="506" r:id="rId21"/>
    <p:sldId id="486" r:id="rId22"/>
    <p:sldId id="487" r:id="rId23"/>
    <p:sldId id="500" r:id="rId24"/>
    <p:sldId id="488" r:id="rId25"/>
    <p:sldId id="489" r:id="rId26"/>
    <p:sldId id="501" r:id="rId27"/>
    <p:sldId id="490" r:id="rId28"/>
    <p:sldId id="491" r:id="rId29"/>
    <p:sldId id="502" r:id="rId30"/>
    <p:sldId id="492" r:id="rId31"/>
    <p:sldId id="508" r:id="rId32"/>
    <p:sldId id="509" r:id="rId33"/>
    <p:sldId id="493" r:id="rId34"/>
    <p:sldId id="503" r:id="rId35"/>
    <p:sldId id="494" r:id="rId36"/>
    <p:sldId id="507" r:id="rId37"/>
    <p:sldId id="511" r:id="rId38"/>
    <p:sldId id="512" r:id="rId39"/>
    <p:sldId id="495" r:id="rId40"/>
    <p:sldId id="504" r:id="rId41"/>
    <p:sldId id="496" r:id="rId42"/>
    <p:sldId id="510" r:id="rId43"/>
    <p:sldId id="497" r:id="rId44"/>
    <p:sldId id="513" r:id="rId45"/>
    <p:sldId id="471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582A"/>
    <a:srgbClr val="77787B"/>
    <a:srgbClr val="595959"/>
    <a:srgbClr val="D93300"/>
    <a:srgbClr val="FF701F"/>
    <a:srgbClr val="219FA5"/>
    <a:srgbClr val="FF0066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235" autoAdjust="0"/>
    <p:restoredTop sz="94659" autoAdjust="0"/>
  </p:normalViewPr>
  <p:slideViewPr>
    <p:cSldViewPr>
      <p:cViewPr varScale="1">
        <p:scale>
          <a:sx n="88" d="100"/>
          <a:sy n="88" d="100"/>
        </p:scale>
        <p:origin x="-21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52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28F74B03-E417-4424-B20A-07513AE996DC}" type="datetime1">
              <a:rPr lang="en-US"/>
              <a:pPr>
                <a:defRPr/>
              </a:pPr>
              <a:t>21/10/2010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EA51A30A-53AC-4664-9626-2EBDB28BC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41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9BD054A5-4C2E-4B7B-8E04-406A7FC60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248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7FFE55-2074-489A-A07B-A4A3EB19638F}" type="slidenum">
              <a:rPr lang="en-US">
                <a:latin typeface="Arial" charset="0"/>
              </a:rPr>
              <a:pPr/>
              <a:t>1</a:t>
            </a:fld>
            <a:endParaRPr lang="en-US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836613"/>
            <a:ext cx="9144000" cy="860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l-GR">
              <a:latin typeface="Arial" pitchFamily="34" charset="0"/>
            </a:endParaRP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884613" y="207963"/>
            <a:ext cx="887412" cy="86042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l-GR">
              <a:latin typeface="Arial" pitchFamily="34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7625" y="5786438"/>
            <a:ext cx="2532063" cy="4619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CC66"/>
              </a:buClr>
              <a:defRPr/>
            </a:pPr>
            <a:r>
              <a:rPr lang="en-GB" sz="2400" b="1">
                <a:solidFill>
                  <a:schemeClr val="accent2"/>
                </a:solidFill>
                <a:latin typeface="Bell MT" pitchFamily="18" charset="0"/>
              </a:rPr>
              <a:t>www.hellashpc.gr</a:t>
            </a:r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6248400"/>
            <a:ext cx="5029200" cy="609600"/>
          </a:xfrm>
          <a:prstGeom prst="rect">
            <a:avLst/>
          </a:prstGeom>
          <a:gradFill flip="none" rotWithShape="1">
            <a:gsLst>
              <a:gs pos="0">
                <a:srgbClr val="D4582A">
                  <a:shade val="30000"/>
                  <a:satMod val="115000"/>
                  <a:alpha val="0"/>
                </a:srgbClr>
              </a:gs>
              <a:gs pos="50000">
                <a:srgbClr val="D4582A">
                  <a:shade val="67500"/>
                  <a:satMod val="115000"/>
                </a:srgbClr>
              </a:gs>
              <a:gs pos="100000">
                <a:srgbClr val="D4582A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4114800" y="0"/>
            <a:ext cx="5029200" cy="609600"/>
          </a:xfrm>
          <a:prstGeom prst="rect">
            <a:avLst/>
          </a:prstGeom>
          <a:gradFill flip="none" rotWithShape="1">
            <a:gsLst>
              <a:gs pos="0">
                <a:srgbClr val="D4582A">
                  <a:shade val="30000"/>
                  <a:satMod val="115000"/>
                  <a:alpha val="0"/>
                </a:srgbClr>
              </a:gs>
              <a:gs pos="50000">
                <a:srgbClr val="D4582A">
                  <a:shade val="67500"/>
                  <a:satMod val="115000"/>
                </a:srgbClr>
              </a:gs>
              <a:gs pos="100000">
                <a:srgbClr val="D4582A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pic>
        <p:nvPicPr>
          <p:cNvPr id="9" name="Picture 12" descr="Screen shot 2010-09-02 at 4.23.57 PM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1538" y="958850"/>
            <a:ext cx="5281612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Screen shot 2010-09-02 at 4.25.34 P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6838" y="6108700"/>
            <a:ext cx="8382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Screen shot 2010-09-02 at 4.25.24 PM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1438" y="5097463"/>
            <a:ext cx="2159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588" y="3676650"/>
            <a:ext cx="6518275" cy="1397000"/>
          </a:xfrm>
        </p:spPr>
        <p:txBody>
          <a:bodyPr/>
          <a:lstStyle>
            <a:lvl1pPr marL="0" indent="0">
              <a:buFontTx/>
              <a:buNone/>
              <a:defRPr sz="2000" i="1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155825" y="2493963"/>
            <a:ext cx="6518275" cy="1076325"/>
          </a:xfrm>
        </p:spPr>
        <p:txBody>
          <a:bodyPr anchor="t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7363" y="66675"/>
            <a:ext cx="2151062" cy="6429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66675"/>
            <a:ext cx="6303963" cy="6429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l-GR"/>
              <a:t>2η Ημερίδα HellasHPC, ΕΙΕ/ΕΚΤ, Αθήνα,  22/10/2010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29780F-75CE-4DD6-AC43-19FD1796DB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0" y="0"/>
            <a:ext cx="228600" cy="762000"/>
          </a:xfrm>
          <a:prstGeom prst="rect">
            <a:avLst/>
          </a:prstGeom>
          <a:solidFill>
            <a:srgbClr val="D45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lowchart: Stored Data 9"/>
          <p:cNvSpPr/>
          <p:nvPr userDrawn="1"/>
        </p:nvSpPr>
        <p:spPr>
          <a:xfrm>
            <a:off x="0" y="0"/>
            <a:ext cx="1524000" cy="762000"/>
          </a:xfrm>
          <a:prstGeom prst="flowChartOnlineStorage">
            <a:avLst/>
          </a:prstGeom>
          <a:gradFill flip="none" rotWithShape="1">
            <a:gsLst>
              <a:gs pos="0">
                <a:srgbClr val="D4582A">
                  <a:alpha val="0"/>
                </a:srgbClr>
              </a:gs>
              <a:gs pos="50000">
                <a:srgbClr val="D4582A">
                  <a:shade val="67500"/>
                  <a:satMod val="115000"/>
                </a:srgbClr>
              </a:gs>
              <a:gs pos="100000">
                <a:srgbClr val="D4582A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9"/>
          <p:cNvSpPr/>
          <p:nvPr userDrawn="1"/>
        </p:nvSpPr>
        <p:spPr>
          <a:xfrm>
            <a:off x="2743200" y="716281"/>
            <a:ext cx="6400800" cy="45719"/>
          </a:xfrm>
          <a:prstGeom prst="rect">
            <a:avLst/>
          </a:prstGeom>
          <a:gradFill flip="none" rotWithShape="1">
            <a:gsLst>
              <a:gs pos="0">
                <a:srgbClr val="D4582A">
                  <a:alpha val="0"/>
                </a:srgbClr>
              </a:gs>
              <a:gs pos="50000">
                <a:srgbClr val="D4582A">
                  <a:shade val="67500"/>
                  <a:satMod val="115000"/>
                </a:srgbClr>
              </a:gs>
              <a:gs pos="100000">
                <a:srgbClr val="D4582A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10" descr="Screen shot 2010-09-02 at 4.27.22 PM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4950" y="0"/>
            <a:ext cx="61753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66675"/>
            <a:ext cx="5635625" cy="685800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l-GR"/>
              <a:t>2η Ημερίδα HellasHPC, ΕΙΕ/ΕΚΤ, Αθήνα,  22/10/2010</a:t>
            </a:r>
            <a:endParaRPr lang="en-GB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D72C78-43B6-4710-9C91-ED9B4BF8B7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4217988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388" y="1066800"/>
            <a:ext cx="4219575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l-GR"/>
              <a:t>2η Ημερίδα HellasHPC, ΕΙΕ/ΕΚΤ, Αθήνα,  22/10/2010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4EB667-3A93-47D2-87C5-C69B70EE30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l-GR"/>
              <a:t>2η Ημερίδα HellasHPC, ΕΙΕ/ΕΚΤ, Αθήνα,  22/10/2010</a:t>
            </a: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D52C39-0B74-4DD6-8415-68404A0640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l-GR"/>
              <a:t>2η Ημερίδα HellasHPC, ΕΙΕ/ΕΚΤ, Αθήνα,  22/10/2010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31BF21-8897-41EC-A48E-CBF9A5F3D3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l-GR"/>
              <a:t>2η Ημερίδα HellasHPC, ΕΙΕ/ΕΚΤ, Αθήνα,  22/10/2010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250841-5D96-4455-A59C-24BE8C3B63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l-GR"/>
              <a:t>2η Ημερίδα HellasHPC, ΕΙΕ/ΕΚΤ, Αθήνα,  22/10/2010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9053E1-80B2-4DF8-9CEE-3D30BD0FC5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l-GR"/>
              <a:t>2η Ημερίδα HellasHPC, ΕΙΕ/ΕΚΤ, Αθήνα,  22/10/2010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603D10-F281-4A6C-9C98-1D1A38D5D4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l-GR"/>
              <a:t>2η Ημερίδα HellasHPC, ΕΙΕ/ΕΚΤ, Αθήνα,  22/10/2010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6A8C9E-F4CD-4F53-A44E-2DA5FBB0E4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6553200"/>
            <a:ext cx="5029200" cy="304800"/>
          </a:xfrm>
          <a:prstGeom prst="rect">
            <a:avLst/>
          </a:prstGeom>
          <a:gradFill flip="none" rotWithShape="1">
            <a:gsLst>
              <a:gs pos="0">
                <a:srgbClr val="D4582A">
                  <a:shade val="30000"/>
                  <a:satMod val="115000"/>
                  <a:alpha val="0"/>
                </a:srgbClr>
              </a:gs>
              <a:gs pos="50000">
                <a:srgbClr val="D4582A">
                  <a:shade val="67500"/>
                  <a:satMod val="115000"/>
                </a:srgbClr>
              </a:gs>
              <a:gs pos="100000">
                <a:srgbClr val="D4582A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553200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l-GR"/>
              <a:t>2η Ημερίδα HellasHPC, ΕΙΕ/ΕΚΤ, Αθήνα,  22/10/2010</a:t>
            </a:r>
            <a:endParaRPr lang="en-GB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smtClean="0">
                <a:latin typeface="Bell MT" pitchFamily="18" charset="0"/>
              </a:defRPr>
            </a:lvl1pPr>
          </a:lstStyle>
          <a:p>
            <a:pPr>
              <a:defRPr/>
            </a:pPr>
            <a:fld id="{91D23E06-C61D-4F1D-B88B-0275AA9838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5899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2057400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l-GR">
              <a:latin typeface="Arial" pitchFamily="34" charset="0"/>
            </a:endParaRPr>
          </a:p>
        </p:txBody>
      </p:sp>
      <p:sp>
        <p:nvSpPr>
          <p:cNvPr id="103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2254250" y="66675"/>
            <a:ext cx="6734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01F"/>
          </a:solidFill>
          <a:latin typeface="Candara"/>
          <a:ea typeface="ＭＳ Ｐゴシック" charset="-128"/>
          <a:cs typeface="Candara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01F"/>
          </a:solidFill>
          <a:latin typeface="Candara" charset="0"/>
          <a:ea typeface="ＭＳ Ｐゴシック" charset="-128"/>
          <a:cs typeface="Candar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01F"/>
          </a:solidFill>
          <a:latin typeface="Candara" charset="0"/>
          <a:ea typeface="ＭＳ Ｐゴシック" charset="-128"/>
          <a:cs typeface="Candar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01F"/>
          </a:solidFill>
          <a:latin typeface="Candara" charset="0"/>
          <a:ea typeface="ＭＳ Ｐゴシック" charset="-128"/>
          <a:cs typeface="Candar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01F"/>
          </a:solidFill>
          <a:latin typeface="Candara" charset="0"/>
          <a:ea typeface="ＭＳ Ｐゴシック" charset="-128"/>
          <a:cs typeface="Candar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rgbClr val="FF701F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rgbClr val="FF701F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rgbClr val="FF701F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rgbClr val="FF701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Candara"/>
          <a:ea typeface="ＭＳ Ｐゴシック" charset="-128"/>
          <a:cs typeface="Candar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chemeClr val="tx1"/>
          </a:solidFill>
          <a:latin typeface="Candara"/>
          <a:ea typeface="ＭＳ Ｐゴシック" charset="0"/>
          <a:cs typeface="Candar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1900">
          <a:solidFill>
            <a:schemeClr val="tx1"/>
          </a:solidFill>
          <a:latin typeface="Candara"/>
          <a:ea typeface="ＭＳ Ｐゴシック" charset="0"/>
          <a:cs typeface="Candar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i="1">
          <a:solidFill>
            <a:schemeClr val="tx1"/>
          </a:solidFill>
          <a:latin typeface="Candara"/>
          <a:ea typeface="ＭＳ Ｐゴシック" charset="0"/>
          <a:cs typeface="Candar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chemeClr val="tx1"/>
          </a:solidFill>
          <a:latin typeface="Candara"/>
          <a:ea typeface="ＭＳ Ｐゴシック" charset="0"/>
          <a:cs typeface="Candar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3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../media/image2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Relationship Id="rId3" Type="http://schemas.openxmlformats.org/officeDocument/2006/relationships/image" Target="../media/image2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Relationship Id="rId3" Type="http://schemas.openxmlformats.org/officeDocument/2006/relationships/image" Target="../media/image2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657600"/>
            <a:ext cx="6477000" cy="1809750"/>
          </a:xfrm>
        </p:spPr>
        <p:txBody>
          <a:bodyPr/>
          <a:lstStyle/>
          <a:p>
            <a:pPr eaLnBrk="1" hangingPunct="1"/>
            <a:r>
              <a:rPr lang="el-GR" i="0" smtClean="0">
                <a:latin typeface="Calibri" pitchFamily="34" charset="0"/>
                <a:ea typeface="ＭＳ Ｐゴシック" pitchFamily="34" charset="-128"/>
                <a:cs typeface="Candara" pitchFamily="34" charset="0"/>
              </a:rPr>
              <a:t>Παρουσίαση: Γιάννης Κοτρώνης</a:t>
            </a:r>
            <a:r>
              <a:rPr lang="en-US" i="0" smtClean="0">
                <a:latin typeface="Calibri" pitchFamily="34" charset="0"/>
                <a:ea typeface="ＭＳ Ｐゴシック" pitchFamily="34" charset="-128"/>
                <a:cs typeface="Candara" pitchFamily="34" charset="0"/>
              </a:rPr>
              <a:t>, </a:t>
            </a:r>
            <a:r>
              <a:rPr lang="el-GR" i="0" smtClean="0">
                <a:latin typeface="Calibri" pitchFamily="34" charset="0"/>
                <a:ea typeface="ＭＳ Ｐゴシック" pitchFamily="34" charset="-128"/>
                <a:cs typeface="Candara" pitchFamily="34" charset="0"/>
              </a:rPr>
              <a:t>ΕΚΠΑ</a:t>
            </a:r>
          </a:p>
          <a:p>
            <a:pPr eaLnBrk="1" hangingPunct="1"/>
            <a:r>
              <a:rPr lang="el-GR" i="0" smtClean="0">
                <a:latin typeface="Calibri" pitchFamily="34" charset="0"/>
                <a:ea typeface="ＭＳ Ｐゴシック" pitchFamily="34" charset="-128"/>
                <a:cs typeface="Candara" pitchFamily="34" charset="0"/>
              </a:rPr>
              <a:t>Επεξεργασία: 	Γιάννης Κοτρώνης</a:t>
            </a:r>
            <a:r>
              <a:rPr lang="en-US" i="0" smtClean="0">
                <a:latin typeface="Calibri" pitchFamily="34" charset="0"/>
                <a:ea typeface="ＭＳ Ｐゴシック" pitchFamily="34" charset="-128"/>
                <a:cs typeface="Candara" pitchFamily="34" charset="0"/>
              </a:rPr>
              <a:t>, </a:t>
            </a:r>
            <a:r>
              <a:rPr lang="el-GR" i="0" smtClean="0">
                <a:latin typeface="Calibri" pitchFamily="34" charset="0"/>
                <a:ea typeface="ＭＳ Ｐゴシック" pitchFamily="34" charset="-128"/>
                <a:cs typeface="Candara" pitchFamily="34" charset="0"/>
              </a:rPr>
              <a:t>ΕΚΠΑ</a:t>
            </a:r>
          </a:p>
          <a:p>
            <a:pPr eaLnBrk="1" hangingPunct="1"/>
            <a:r>
              <a:rPr lang="el-GR" i="0" smtClean="0">
                <a:latin typeface="Calibri" pitchFamily="34" charset="0"/>
                <a:ea typeface="ＭＳ Ｐゴシック" pitchFamily="34" charset="-128"/>
                <a:cs typeface="Candara" pitchFamily="34" charset="0"/>
              </a:rPr>
              <a:t>		Γιάννης Γεωργιάδης, ΕΚΠΑ, Υπολ. Κέντρο</a:t>
            </a:r>
          </a:p>
          <a:p>
            <a:pPr eaLnBrk="1" hangingPunct="1"/>
            <a:r>
              <a:rPr lang="el-GR" i="0" smtClean="0">
                <a:latin typeface="Calibri" pitchFamily="34" charset="0"/>
                <a:ea typeface="ＭＳ Ｐゴシック" pitchFamily="34" charset="-128"/>
                <a:cs typeface="Candara" pitchFamily="34" charset="0"/>
              </a:rPr>
              <a:t>		Βαγγέλης Φλώρος, ΕΔΕΤ</a:t>
            </a:r>
          </a:p>
          <a:p>
            <a:pPr eaLnBrk="1" hangingPunct="1"/>
            <a:r>
              <a:rPr lang="el-GR" i="0" smtClean="0">
                <a:latin typeface="Calibri" pitchFamily="34" charset="0"/>
                <a:ea typeface="ＭＳ Ｐゴシック" pitchFamily="34" charset="-128"/>
                <a:cs typeface="Candara" pitchFamily="34" charset="0"/>
              </a:rPr>
              <a:t>Συγκέντρωση Στοιχείων: </a:t>
            </a:r>
            <a:r>
              <a:rPr lang="en-US" i="0" smtClean="0">
                <a:latin typeface="Calibri" pitchFamily="34" charset="0"/>
                <a:ea typeface="ＭＳ Ｐゴシック" pitchFamily="34" charset="-128"/>
                <a:cs typeface="Candara" pitchFamily="34" charset="0"/>
              </a:rPr>
              <a:t>HellasHPC</a:t>
            </a:r>
          </a:p>
        </p:txBody>
      </p:sp>
      <p:sp>
        <p:nvSpPr>
          <p:cNvPr id="12292" name="Rectangle 23"/>
          <p:cNvSpPr>
            <a:spLocks noChangeArrowheads="1"/>
          </p:cNvSpPr>
          <p:nvPr/>
        </p:nvSpPr>
        <p:spPr bwMode="auto">
          <a:xfrm>
            <a:off x="3182938" y="26003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362200"/>
            <a:ext cx="8064501" cy="1076325"/>
          </a:xfrm>
        </p:spPr>
        <p:txBody>
          <a:bodyPr/>
          <a:lstStyle/>
          <a:p>
            <a:r>
              <a:rPr lang="el-GR" sz="3200" dirty="0" smtClean="0"/>
              <a:t>Ερωτηματολ</a:t>
            </a:r>
            <a:r>
              <a:rPr lang="el-GR" sz="3200" dirty="0" smtClean="0"/>
              <a:t>όγιο Συλλογής Απαιτήσεων Εφαρμογών Υψηλών Επιδόσεων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- Τίτλος"/>
          <p:cNvSpPr>
            <a:spLocks noGrp="1"/>
          </p:cNvSpPr>
          <p:nvPr>
            <p:ph type="title"/>
          </p:nvPr>
        </p:nvSpPr>
        <p:spPr>
          <a:xfrm>
            <a:off x="2133600" y="66675"/>
            <a:ext cx="6854825" cy="685800"/>
          </a:xfrm>
        </p:spPr>
        <p:txBody>
          <a:bodyPr/>
          <a:lstStyle/>
          <a:p>
            <a:pPr algn="l"/>
            <a:r>
              <a:rPr lang="el-GR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6.8 Εργαλεία Ανάπτυξης </a:t>
            </a:r>
          </a:p>
        </p:txBody>
      </p:sp>
      <p:sp>
        <p:nvSpPr>
          <p:cNvPr id="2150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Ασαφείς Απαντήσεις</a:t>
            </a:r>
          </a:p>
          <a:p>
            <a:pPr lvl="1"/>
            <a:r>
              <a:rPr lang="el-GR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 </a:t>
            </a:r>
            <a:r>
              <a:rPr lang="en-US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debuggers, visualization, performance measurement</a:t>
            </a:r>
            <a:endParaRPr lang="el-GR" smtClean="0">
              <a:latin typeface="Candara" pitchFamily="34" charset="0"/>
              <a:ea typeface="ＭＳ Ｐゴシック" pitchFamily="34" charset="-128"/>
              <a:cs typeface="Candara" pitchFamily="34" charset="0"/>
            </a:endParaRPr>
          </a:p>
          <a:p>
            <a:r>
              <a:rPr lang="el-GR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Γενικά εργαλεία</a:t>
            </a:r>
          </a:p>
          <a:p>
            <a:pPr lvl="1"/>
            <a:r>
              <a:rPr lang="en-US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 gdb, gnuplot, xmgrace, eclipse </a:t>
            </a:r>
            <a:endParaRPr lang="el-GR" smtClean="0">
              <a:latin typeface="Candara" pitchFamily="34" charset="0"/>
              <a:ea typeface="ＭＳ Ｐゴシック" pitchFamily="34" charset="-128"/>
              <a:cs typeface="Candara" pitchFamily="34" charset="0"/>
            </a:endParaRPr>
          </a:p>
          <a:p>
            <a:pPr lvl="1"/>
            <a:r>
              <a:rPr lang="nl-NL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Microsoft Visual Studio, DevC++, Netbeans, Eclipse </a:t>
            </a:r>
            <a:endParaRPr lang="el-GR" smtClean="0">
              <a:latin typeface="Candara" pitchFamily="34" charset="0"/>
              <a:ea typeface="ＭＳ Ｐゴシック" pitchFamily="34" charset="-128"/>
              <a:cs typeface="Candara" pitchFamily="34" charset="0"/>
            </a:endParaRPr>
          </a:p>
          <a:p>
            <a:pPr lvl="1"/>
            <a:endParaRPr lang="el-GR" smtClean="0">
              <a:latin typeface="Candara" pitchFamily="34" charset="0"/>
              <a:ea typeface="ＭＳ Ｐゴシック" pitchFamily="34" charset="-128"/>
              <a:cs typeface="Candara" pitchFamily="34" charset="0"/>
            </a:endParaRPr>
          </a:p>
        </p:txBody>
      </p:sp>
      <p:sp>
        <p:nvSpPr>
          <p:cNvPr id="21508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l-GR">
                <a:latin typeface="Arial" charset="0"/>
                <a:cs typeface="Arial" charset="0"/>
              </a:rPr>
              <a:t>2η Ημερίδα HellasHPC, ΕΙΕ/ΕΚΤ, Αθήνα,  22/10/2010</a:t>
            </a: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21509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17A853A-91DD-4235-A2F0-2E74A4E6D70B}" type="slidenum">
              <a:rPr lang="en-GB"/>
              <a:pPr/>
              <a:t>10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- Τίτλος"/>
          <p:cNvSpPr>
            <a:spLocks noGrp="1"/>
          </p:cNvSpPr>
          <p:nvPr>
            <p:ph type="title"/>
          </p:nvPr>
        </p:nvSpPr>
        <p:spPr>
          <a:xfrm>
            <a:off x="2133600" y="66675"/>
            <a:ext cx="6854825" cy="685800"/>
          </a:xfrm>
        </p:spPr>
        <p:txBody>
          <a:bodyPr/>
          <a:lstStyle/>
          <a:p>
            <a:pPr algn="l"/>
            <a:r>
              <a:rPr lang="el-GR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7.1 Είδος υπολογιστικού συστήματος </a:t>
            </a:r>
          </a:p>
        </p:txBody>
      </p:sp>
      <p:sp>
        <p:nvSpPr>
          <p:cNvPr id="22531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l-GR">
                <a:latin typeface="Arial" charset="0"/>
                <a:cs typeface="Arial" charset="0"/>
              </a:rPr>
              <a:t>2η Ημερίδα HellasHPC, ΕΙΕ/ΕΚΤ, Αθήνα,  22/10/2010</a:t>
            </a: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22532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9DD169B-7035-496F-B03D-8E624443E8F7}" type="slidenum">
              <a:rPr lang="en-GB"/>
              <a:pPr/>
              <a:t>11</a:t>
            </a:fld>
            <a:endParaRPr lang="en-GB"/>
          </a:p>
        </p:txBody>
      </p:sp>
      <p:pic>
        <p:nvPicPr>
          <p:cNvPr id="2253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838200"/>
            <a:ext cx="6781800" cy="571976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33600" y="66675"/>
            <a:ext cx="6854825" cy="685800"/>
          </a:xfrm>
        </p:spPr>
        <p:txBody>
          <a:bodyPr/>
          <a:lstStyle/>
          <a:p>
            <a:pPr algn="l"/>
            <a:r>
              <a:rPr lang="el-GR" dirty="0" smtClean="0"/>
              <a:t>Παράξενα!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Από τις 108 εφαρμογές που τρέχουν σε Αυτόνομο Σταθμό Εργασίας οι 51 τρέχουν μόνο σε αυτόν (όχι άλλοι συνδυασμοί).</a:t>
            </a:r>
            <a:r>
              <a:rPr lang="en-US" dirty="0" smtClean="0"/>
              <a:t>  3 </a:t>
            </a:r>
            <a:r>
              <a:rPr lang="el-GR" dirty="0" smtClean="0"/>
              <a:t>μόνο </a:t>
            </a:r>
            <a:r>
              <a:rPr lang="en-US" dirty="0" err="1" smtClean="0"/>
              <a:t>Matlab</a:t>
            </a:r>
            <a:r>
              <a:rPr lang="en-US" dirty="0" smtClean="0"/>
              <a:t> (11).</a:t>
            </a:r>
            <a:endParaRPr lang="el-GR" dirty="0" smtClean="0"/>
          </a:p>
          <a:p>
            <a:r>
              <a:rPr lang="el-GR" dirty="0" smtClean="0"/>
              <a:t>Από τις 51 οι 1</a:t>
            </a:r>
            <a:r>
              <a:rPr lang="en-US" dirty="0" smtClean="0"/>
              <a:t>3</a:t>
            </a:r>
            <a:r>
              <a:rPr lang="el-GR" dirty="0" smtClean="0"/>
              <a:t> είναι </a:t>
            </a:r>
            <a:r>
              <a:rPr lang="el-GR" dirty="0" err="1" smtClean="0"/>
              <a:t>παραλληλοποιημένοι</a:t>
            </a:r>
            <a:r>
              <a:rPr lang="el-GR" dirty="0" smtClean="0"/>
              <a:t> !</a:t>
            </a:r>
          </a:p>
          <a:p>
            <a:r>
              <a:rPr lang="el-GR" dirty="0" smtClean="0"/>
              <a:t>Σε</a:t>
            </a:r>
          </a:p>
          <a:p>
            <a:pPr lvl="1"/>
            <a:r>
              <a:rPr lang="el-GR" dirty="0" smtClean="0"/>
              <a:t>5 σε </a:t>
            </a:r>
            <a:r>
              <a:rPr lang="en-US" dirty="0" smtClean="0"/>
              <a:t>MPI, 6 </a:t>
            </a:r>
            <a:r>
              <a:rPr lang="el-GR" dirty="0" smtClean="0"/>
              <a:t>σε </a:t>
            </a:r>
            <a:r>
              <a:rPr lang="en-US" dirty="0" smtClean="0"/>
              <a:t>MPI + </a:t>
            </a:r>
            <a:r>
              <a:rPr lang="en-US" dirty="0" err="1" smtClean="0"/>
              <a:t>OpenMP</a:t>
            </a:r>
            <a:r>
              <a:rPr lang="en-US" dirty="0" smtClean="0"/>
              <a:t>, </a:t>
            </a:r>
            <a:r>
              <a:rPr lang="el-GR" dirty="0" smtClean="0"/>
              <a:t>1 σε </a:t>
            </a:r>
            <a:r>
              <a:rPr lang="en-US" dirty="0" err="1" smtClean="0"/>
              <a:t>OpenMP</a:t>
            </a:r>
            <a:r>
              <a:rPr lang="en-US" dirty="0" smtClean="0"/>
              <a:t>, 1 </a:t>
            </a:r>
            <a:r>
              <a:rPr lang="el-GR" dirty="0" smtClean="0"/>
              <a:t>σε </a:t>
            </a:r>
            <a:r>
              <a:rPr lang="en-US" dirty="0" err="1" smtClean="0"/>
              <a:t>Hadoop</a:t>
            </a:r>
            <a:endParaRPr lang="el-GR" dirty="0" smtClean="0"/>
          </a:p>
          <a:p>
            <a:r>
              <a:rPr lang="el-GR" dirty="0" smtClean="0"/>
              <a:t>και </a:t>
            </a:r>
          </a:p>
          <a:p>
            <a:pPr lvl="1"/>
            <a:r>
              <a:rPr lang="el-GR" dirty="0" smtClean="0"/>
              <a:t>2 τρέχουν σε 4-8 </a:t>
            </a:r>
            <a:r>
              <a:rPr lang="en-US" dirty="0" smtClean="0"/>
              <a:t>CPUs, 4 </a:t>
            </a:r>
            <a:r>
              <a:rPr lang="el-GR" dirty="0" smtClean="0"/>
              <a:t>σε 8-16</a:t>
            </a:r>
            <a:r>
              <a:rPr lang="en-US" dirty="0" smtClean="0"/>
              <a:t>, </a:t>
            </a:r>
            <a:r>
              <a:rPr lang="el-GR" dirty="0" smtClean="0"/>
              <a:t>1 σε 32-64</a:t>
            </a:r>
            <a:r>
              <a:rPr lang="en-US" dirty="0" smtClean="0"/>
              <a:t>!</a:t>
            </a:r>
            <a:endParaRPr lang="el-GR" dirty="0" smtClean="0"/>
          </a:p>
          <a:p>
            <a:pPr lvl="1"/>
            <a:r>
              <a:rPr lang="el-GR" dirty="0" smtClean="0"/>
              <a:t>Υπόλοιπες 1-2 </a:t>
            </a:r>
            <a:r>
              <a:rPr lang="en-US" dirty="0" smtClean="0"/>
              <a:t>CPU</a:t>
            </a:r>
          </a:p>
          <a:p>
            <a:endParaRPr lang="el-GR" dirty="0" smtClean="0"/>
          </a:p>
          <a:p>
            <a:endParaRPr lang="el-GR" dirty="0" smtClean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2η Ημερίδα HellasHPC, ΕΙΕ/ΕΚΤ, Αθήνα,  22/10/2010</a:t>
            </a:r>
            <a:endParaRPr lang="en-GB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D72C78-43B6-4710-9C91-ED9B4BF8B7E7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- Τίτλος"/>
          <p:cNvSpPr>
            <a:spLocks noGrp="1"/>
          </p:cNvSpPr>
          <p:nvPr>
            <p:ph type="title"/>
          </p:nvPr>
        </p:nvSpPr>
        <p:spPr>
          <a:xfrm>
            <a:off x="2133600" y="66675"/>
            <a:ext cx="6854825" cy="685800"/>
          </a:xfrm>
        </p:spPr>
        <p:txBody>
          <a:bodyPr/>
          <a:lstStyle/>
          <a:p>
            <a:pPr algn="l"/>
            <a:r>
              <a:rPr lang="el-GR" sz="2000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7.2 Φορείς που ανήκουν τα παραπάνω </a:t>
            </a:r>
            <a:r>
              <a:rPr lang="el-GR" sz="2000" dirty="0" err="1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υπολογ</a:t>
            </a:r>
            <a:r>
              <a:rPr lang="el-GR" sz="2000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. συστήματα </a:t>
            </a:r>
          </a:p>
        </p:txBody>
      </p:sp>
      <p:sp>
        <p:nvSpPr>
          <p:cNvPr id="2355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82 απαντήσεις </a:t>
            </a:r>
          </a:p>
          <a:p>
            <a:r>
              <a:rPr lang="el-GR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Περισσότερες</a:t>
            </a:r>
          </a:p>
          <a:p>
            <a:pPr lvl="1"/>
            <a:r>
              <a:rPr lang="en-US" dirty="0" err="1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HellasGrid</a:t>
            </a:r>
            <a:r>
              <a:rPr lang="el-GR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,</a:t>
            </a:r>
            <a:r>
              <a:rPr lang="en-US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 </a:t>
            </a:r>
            <a:r>
              <a:rPr lang="el-GR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ΕΚΠΑ ,</a:t>
            </a:r>
            <a:r>
              <a:rPr lang="en-US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 </a:t>
            </a:r>
            <a:r>
              <a:rPr lang="el-GR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ΑΠΘ, ΕΜΠ, ΙΘΦΧ, ΤΕΙ ΔΜ</a:t>
            </a:r>
          </a:p>
          <a:p>
            <a:r>
              <a:rPr lang="el-GR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Αλλά και </a:t>
            </a:r>
          </a:p>
          <a:p>
            <a:pPr lvl="1"/>
            <a:r>
              <a:rPr lang="en-US" dirty="0" err="1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Cern</a:t>
            </a:r>
            <a:r>
              <a:rPr lang="el-GR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,</a:t>
            </a:r>
            <a:r>
              <a:rPr lang="en-US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 Barcelona</a:t>
            </a:r>
            <a:r>
              <a:rPr lang="el-GR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, </a:t>
            </a:r>
            <a:r>
              <a:rPr lang="en-US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Western Canada Research Grid</a:t>
            </a:r>
            <a:r>
              <a:rPr lang="el-GR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,</a:t>
            </a:r>
            <a:r>
              <a:rPr lang="en-US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 NCSA </a:t>
            </a:r>
            <a:r>
              <a:rPr lang="el-GR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- </a:t>
            </a:r>
            <a:r>
              <a:rPr lang="en-US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USA JUROPA, EPFL</a:t>
            </a:r>
            <a:r>
              <a:rPr lang="el-GR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,</a:t>
            </a:r>
            <a:r>
              <a:rPr lang="en-US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 Max Planck Society</a:t>
            </a:r>
            <a:r>
              <a:rPr lang="el-GR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 – </a:t>
            </a:r>
            <a:r>
              <a:rPr lang="en-US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Germany</a:t>
            </a:r>
            <a:r>
              <a:rPr lang="el-GR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,</a:t>
            </a:r>
            <a:r>
              <a:rPr lang="en-US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  IRAM</a:t>
            </a:r>
            <a:r>
              <a:rPr lang="el-GR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 (</a:t>
            </a:r>
            <a:r>
              <a:rPr lang="en-US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Granada, Spain</a:t>
            </a:r>
            <a:r>
              <a:rPr lang="el-GR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),</a:t>
            </a:r>
            <a:r>
              <a:rPr lang="en-US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 JUROPA</a:t>
            </a:r>
          </a:p>
          <a:p>
            <a:r>
              <a:rPr lang="el-GR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Όπου κάποιος έχει πρόσβαση!</a:t>
            </a:r>
            <a:endParaRPr lang="en-US" dirty="0" smtClean="0">
              <a:latin typeface="Candara" pitchFamily="34" charset="0"/>
              <a:ea typeface="ＭＳ Ｐゴシック" pitchFamily="34" charset="-128"/>
              <a:cs typeface="Candara" pitchFamily="34" charset="0"/>
            </a:endParaRPr>
          </a:p>
        </p:txBody>
      </p:sp>
      <p:sp>
        <p:nvSpPr>
          <p:cNvPr id="23556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l-GR">
                <a:latin typeface="Arial" charset="0"/>
                <a:cs typeface="Arial" charset="0"/>
              </a:rPr>
              <a:t>2η Ημερίδα HellasHPC, ΕΙΕ/ΕΚΤ, Αθήνα,  22/10/2010</a:t>
            </a: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23557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F6AADE2-BE7B-4006-9C54-2BFA1BC1F6F5}" type="slidenum">
              <a:rPr lang="en-GB"/>
              <a:pPr/>
              <a:t>13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- Τίτλος"/>
          <p:cNvSpPr>
            <a:spLocks noGrp="1"/>
          </p:cNvSpPr>
          <p:nvPr>
            <p:ph type="title"/>
          </p:nvPr>
        </p:nvSpPr>
        <p:spPr>
          <a:xfrm>
            <a:off x="2209800" y="66675"/>
            <a:ext cx="6778625" cy="685800"/>
          </a:xfrm>
        </p:spPr>
        <p:txBody>
          <a:bodyPr/>
          <a:lstStyle/>
          <a:p>
            <a:pPr algn="l"/>
            <a:r>
              <a:rPr lang="el-GR" sz="2400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7.3 Ιστοσελίδα με πληροφορίες συστήματος </a:t>
            </a:r>
          </a:p>
        </p:txBody>
      </p:sp>
      <p:sp>
        <p:nvSpPr>
          <p:cNvPr id="2457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64 απαντήσεις</a:t>
            </a:r>
          </a:p>
        </p:txBody>
      </p:sp>
      <p:sp>
        <p:nvSpPr>
          <p:cNvPr id="24580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l-GR">
                <a:latin typeface="Arial" charset="0"/>
                <a:cs typeface="Arial" charset="0"/>
              </a:rPr>
              <a:t>2η Ημερίδα HellasHPC, ΕΙΕ/ΕΚΤ, Αθήνα,  22/10/2010</a:t>
            </a: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24581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57E675D-67F3-4353-903B-2A34CC10542C}" type="slidenum">
              <a:rPr lang="en-GB"/>
              <a:pPr/>
              <a:t>14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- Τίτλος"/>
          <p:cNvSpPr>
            <a:spLocks noGrp="1"/>
          </p:cNvSpPr>
          <p:nvPr>
            <p:ph type="title"/>
          </p:nvPr>
        </p:nvSpPr>
        <p:spPr>
          <a:xfrm>
            <a:off x="2133600" y="228601"/>
            <a:ext cx="6854825" cy="990599"/>
          </a:xfrm>
        </p:spPr>
        <p:txBody>
          <a:bodyPr/>
          <a:lstStyle/>
          <a:p>
            <a:pPr algn="l"/>
            <a:r>
              <a:rPr lang="el-GR" sz="2800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7.4 Αν το σύστημα συντηρείται από την ομάδα πόσα άτομα απασχολούνται ; </a:t>
            </a:r>
          </a:p>
        </p:txBody>
      </p:sp>
      <p:sp>
        <p:nvSpPr>
          <p:cNvPr id="25603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l-GR">
                <a:latin typeface="Arial" charset="0"/>
                <a:cs typeface="Arial" charset="0"/>
              </a:rPr>
              <a:t>2η Ημερίδα HellasHPC, ΕΙΕ/ΕΚΤ, Αθήνα,  22/10/2010</a:t>
            </a: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25604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1D875C9-BB38-425E-AAEB-D3ABC718628D}" type="slidenum">
              <a:rPr lang="en-GB"/>
              <a:pPr/>
              <a:t>15</a:t>
            </a:fld>
            <a:endParaRPr lang="en-GB"/>
          </a:p>
        </p:txBody>
      </p:sp>
      <p:pic>
        <p:nvPicPr>
          <p:cNvPr id="2560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524000"/>
            <a:ext cx="8143875" cy="4910138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- Τίτλος"/>
          <p:cNvSpPr>
            <a:spLocks noGrp="1"/>
          </p:cNvSpPr>
          <p:nvPr>
            <p:ph type="title"/>
          </p:nvPr>
        </p:nvSpPr>
        <p:spPr>
          <a:xfrm>
            <a:off x="2209800" y="66675"/>
            <a:ext cx="6778625" cy="685800"/>
          </a:xfrm>
        </p:spPr>
        <p:txBody>
          <a:bodyPr/>
          <a:lstStyle/>
          <a:p>
            <a:pPr algn="l"/>
            <a:r>
              <a:rPr lang="el-GR" sz="2800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7.5 Ανάγκες συντήρησης/υποστήριξης </a:t>
            </a:r>
          </a:p>
        </p:txBody>
      </p:sp>
      <p:sp>
        <p:nvSpPr>
          <p:cNvPr id="26627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l-GR">
                <a:latin typeface="Arial" charset="0"/>
                <a:cs typeface="Arial" charset="0"/>
              </a:rPr>
              <a:t>2η Ημερίδα HellasHPC, ΕΙΕ/ΕΚΤ, Αθήνα,  22/10/2010</a:t>
            </a: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26628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B6743AE-8167-4BBA-A807-BC70DC9F4D9C}" type="slidenum">
              <a:rPr lang="en-GB"/>
              <a:pPr/>
              <a:t>16</a:t>
            </a:fld>
            <a:endParaRPr lang="en-GB"/>
          </a:p>
        </p:txBody>
      </p:sp>
      <p:pic>
        <p:nvPicPr>
          <p:cNvPr id="2662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1066800"/>
            <a:ext cx="4475163" cy="542925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33600" y="66675"/>
            <a:ext cx="6854825" cy="685800"/>
          </a:xfrm>
        </p:spPr>
        <p:txBody>
          <a:bodyPr/>
          <a:lstStyle/>
          <a:p>
            <a:pPr algn="l"/>
            <a:r>
              <a:rPr lang="el-GR" dirty="0" smtClean="0"/>
              <a:t>Τεχνική Υποστήριξη (</a:t>
            </a:r>
            <a:r>
              <a:rPr lang="el-GR" smtClean="0"/>
              <a:t>υψηλή ζήτηση)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129 ζητούν ΤΥ. Τι σημαίνει;</a:t>
            </a:r>
          </a:p>
          <a:p>
            <a:r>
              <a:rPr lang="el-GR" dirty="0" smtClean="0"/>
              <a:t>38 ζητούν αποκλειστικά. Από αυτούς</a:t>
            </a:r>
          </a:p>
          <a:p>
            <a:pPr lvl="1"/>
            <a:r>
              <a:rPr lang="el-GR" dirty="0" smtClean="0"/>
              <a:t>22 </a:t>
            </a:r>
            <a:r>
              <a:rPr lang="el-GR" dirty="0" err="1" smtClean="0"/>
              <a:t>παραλληλοποιημένες</a:t>
            </a:r>
            <a:r>
              <a:rPr lang="el-GR" dirty="0" smtClean="0"/>
              <a:t> – 16 όχι</a:t>
            </a:r>
          </a:p>
          <a:p>
            <a:pPr lvl="1"/>
            <a:r>
              <a:rPr lang="el-GR" dirty="0" smtClean="0"/>
              <a:t>16 σε </a:t>
            </a:r>
            <a:r>
              <a:rPr lang="el-GR" dirty="0" err="1" smtClean="0"/>
              <a:t>Σταθ</a:t>
            </a:r>
            <a:r>
              <a:rPr lang="el-GR" dirty="0" smtClean="0"/>
              <a:t>. </a:t>
            </a:r>
            <a:r>
              <a:rPr lang="el-GR" dirty="0" err="1" smtClean="0"/>
              <a:t>εργ</a:t>
            </a:r>
            <a:r>
              <a:rPr lang="el-GR" dirty="0" smtClean="0"/>
              <a:t>. </a:t>
            </a:r>
            <a:r>
              <a:rPr lang="en-US" dirty="0" smtClean="0"/>
              <a:t>- </a:t>
            </a:r>
            <a:r>
              <a:rPr lang="el-GR" dirty="0" smtClean="0"/>
              <a:t>17 </a:t>
            </a:r>
            <a:r>
              <a:rPr lang="en-US" dirty="0" smtClean="0"/>
              <a:t>cluster – 5 grid</a:t>
            </a:r>
            <a:endParaRPr lang="el-GR" dirty="0" smtClean="0"/>
          </a:p>
          <a:p>
            <a:pPr lvl="1"/>
            <a:r>
              <a:rPr lang="el-GR" dirty="0" smtClean="0"/>
              <a:t>27 ΜΗ Αποκλειστική χρήση – 11 ΝΑΙ</a:t>
            </a:r>
          </a:p>
          <a:p>
            <a:pPr lvl="1"/>
            <a:r>
              <a:rPr lang="el-GR" dirty="0" smtClean="0"/>
              <a:t>30 Δεν θέλουν ΑΧ – 8 ΝΑΙ</a:t>
            </a:r>
          </a:p>
          <a:p>
            <a:pPr lvl="1"/>
            <a:endParaRPr lang="el-GR" dirty="0" smtClean="0"/>
          </a:p>
          <a:p>
            <a:pPr lvl="1">
              <a:buNone/>
            </a:pPr>
            <a:r>
              <a:rPr lang="el-GR" dirty="0" smtClean="0"/>
              <a:t>Δεν είναι αρνητικό προς κοινή υποδομή</a:t>
            </a:r>
            <a:endParaRPr lang="en-US" dirty="0" smtClean="0"/>
          </a:p>
          <a:p>
            <a:pPr lvl="1"/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2η Ημερίδα HellasHPC, ΕΙΕ/ΕΚΤ, Αθήνα,  22/10/2010</a:t>
            </a:r>
            <a:endParaRPr lang="en-GB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D72C78-43B6-4710-9C91-ED9B4BF8B7E7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- Τίτλος"/>
          <p:cNvSpPr>
            <a:spLocks noGrp="1"/>
          </p:cNvSpPr>
          <p:nvPr>
            <p:ph type="title"/>
          </p:nvPr>
        </p:nvSpPr>
        <p:spPr>
          <a:xfrm>
            <a:off x="2133600" y="66675"/>
            <a:ext cx="6854825" cy="685800"/>
          </a:xfrm>
        </p:spPr>
        <p:txBody>
          <a:bodyPr/>
          <a:lstStyle/>
          <a:p>
            <a:pPr algn="l"/>
            <a:r>
              <a:rPr lang="el-GR" sz="2000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7.6 Βαθμός ικανοποίησης από το υπάρχον σύστημα </a:t>
            </a:r>
          </a:p>
        </p:txBody>
      </p:sp>
      <p:sp>
        <p:nvSpPr>
          <p:cNvPr id="27651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l-GR">
                <a:latin typeface="Arial" charset="0"/>
                <a:cs typeface="Arial" charset="0"/>
              </a:rPr>
              <a:t>2η Ημερίδα HellasHPC, ΕΙΕ/ΕΚΤ, Αθήνα,  22/10/2010</a:t>
            </a: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27652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690ED18-F412-4FAC-B2FF-CC84E69C7F46}" type="slidenum">
              <a:rPr lang="en-GB"/>
              <a:pPr/>
              <a:t>18</a:t>
            </a:fld>
            <a:endParaRPr lang="en-GB"/>
          </a:p>
        </p:txBody>
      </p:sp>
      <p:pic>
        <p:nvPicPr>
          <p:cNvPr id="2765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990600"/>
            <a:ext cx="8615363" cy="518636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2209800" y="66675"/>
            <a:ext cx="6778625" cy="685800"/>
          </a:xfrm>
        </p:spPr>
        <p:txBody>
          <a:bodyPr/>
          <a:lstStyle/>
          <a:p>
            <a:pPr algn="l"/>
            <a:r>
              <a:rPr lang="el-GR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8.1 Λειτουργικό Σύστημα </a:t>
            </a:r>
          </a:p>
        </p:txBody>
      </p:sp>
      <p:sp>
        <p:nvSpPr>
          <p:cNvPr id="28675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l-GR">
                <a:latin typeface="Arial" charset="0"/>
                <a:cs typeface="Arial" charset="0"/>
              </a:rPr>
              <a:t>2η Ημερίδα HellasHPC, ΕΙΕ/ΕΚΤ, Αθήνα,  22/10/2010</a:t>
            </a: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28676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012952F-6B6A-41CA-AC16-D76529E400E0}" type="slidenum">
              <a:rPr lang="en-GB"/>
              <a:pPr/>
              <a:t>19</a:t>
            </a:fld>
            <a:endParaRPr lang="en-GB"/>
          </a:p>
        </p:txBody>
      </p:sp>
      <p:pic>
        <p:nvPicPr>
          <p:cNvPr id="2867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990600"/>
            <a:ext cx="8601075" cy="518636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Τίτλος"/>
          <p:cNvSpPr>
            <a:spLocks noGrp="1"/>
          </p:cNvSpPr>
          <p:nvPr>
            <p:ph type="title"/>
          </p:nvPr>
        </p:nvSpPr>
        <p:spPr>
          <a:xfrm>
            <a:off x="2133600" y="66675"/>
            <a:ext cx="6854825" cy="685800"/>
          </a:xfrm>
        </p:spPr>
        <p:txBody>
          <a:bodyPr/>
          <a:lstStyle/>
          <a:p>
            <a:pPr algn="l"/>
            <a:r>
              <a:rPr lang="el-GR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6.1 Γλώσσα Προγραμματισμού</a:t>
            </a:r>
          </a:p>
        </p:txBody>
      </p:sp>
      <p:sp>
        <p:nvSpPr>
          <p:cNvPr id="13315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l-GR">
                <a:latin typeface="Arial" charset="0"/>
                <a:cs typeface="Arial" charset="0"/>
              </a:rPr>
              <a:t>2η Ημερίδα HellasHPC, ΕΙΕ/ΕΚΤ, Αθήνα,  22/10/2010</a:t>
            </a: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13316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182C6F8-EC2F-4F9B-B324-089BF9F76391}" type="slidenum">
              <a:rPr lang="en-GB"/>
              <a:pPr/>
              <a:t>2</a:t>
            </a:fld>
            <a:endParaRPr lang="en-GB"/>
          </a:p>
        </p:txBody>
      </p:sp>
      <p:pic>
        <p:nvPicPr>
          <p:cNvPr id="1331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524000"/>
            <a:ext cx="7943850" cy="38862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09800" y="66675"/>
            <a:ext cx="6778625" cy="685800"/>
          </a:xfrm>
        </p:spPr>
        <p:txBody>
          <a:bodyPr/>
          <a:lstStyle/>
          <a:p>
            <a:pPr algn="l"/>
            <a:r>
              <a:rPr lang="en-US" dirty="0" smtClean="0"/>
              <a:t>MS Windows?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Από τις 41 εφαρμογές που τρέχουν σε </a:t>
            </a:r>
            <a:r>
              <a:rPr lang="en-US" dirty="0" smtClean="0"/>
              <a:t>MS Windows </a:t>
            </a:r>
            <a:r>
              <a:rPr lang="el-GR" dirty="0" smtClean="0"/>
              <a:t>οι 36 τρέχουν αποκλειστικά σε </a:t>
            </a:r>
            <a:r>
              <a:rPr lang="en-US" dirty="0" smtClean="0"/>
              <a:t>MS Win.</a:t>
            </a:r>
          </a:p>
          <a:p>
            <a:r>
              <a:rPr lang="el-GR" dirty="0" smtClean="0"/>
              <a:t>Ο κώδικας τους σε διάφορες γλώσσες . Η ομάδα </a:t>
            </a:r>
          </a:p>
          <a:p>
            <a:pPr lvl="1"/>
            <a:r>
              <a:rPr lang="el-GR" dirty="0" smtClean="0"/>
              <a:t>Σε 3 χρησιμοποιεί, σε 2 συνεισφέρει και σε 31 αναπτύσσει</a:t>
            </a:r>
          </a:p>
          <a:p>
            <a:r>
              <a:rPr lang="el-GR" dirty="0" smtClean="0"/>
              <a:t>Χρειάζεται υποστήριξη </a:t>
            </a:r>
          </a:p>
          <a:p>
            <a:pPr lvl="1"/>
            <a:r>
              <a:rPr lang="el-GR" dirty="0" smtClean="0"/>
              <a:t>2 Τεχνική Υποστήριξη </a:t>
            </a:r>
          </a:p>
          <a:p>
            <a:pPr lvl="1"/>
            <a:r>
              <a:rPr lang="el-GR" dirty="0" smtClean="0"/>
              <a:t>8 Εκπαίδευση </a:t>
            </a:r>
          </a:p>
          <a:p>
            <a:pPr lvl="1"/>
            <a:r>
              <a:rPr lang="el-GR" dirty="0" smtClean="0"/>
              <a:t>26 </a:t>
            </a:r>
            <a:r>
              <a:rPr lang="en-US" dirty="0" smtClean="0"/>
              <a:t>Porting</a:t>
            </a:r>
            <a:endParaRPr lang="el-GR" dirty="0" smtClean="0"/>
          </a:p>
          <a:p>
            <a:pPr lvl="1"/>
            <a:endParaRPr lang="el-GR" dirty="0" smtClean="0"/>
          </a:p>
          <a:p>
            <a:pPr lvl="1">
              <a:buNone/>
            </a:pPr>
            <a:r>
              <a:rPr lang="el-GR" dirty="0" smtClean="0"/>
              <a:t>Δεν υπάρχει πραγματική απαίτηση για </a:t>
            </a:r>
            <a:r>
              <a:rPr lang="en-US" dirty="0" smtClean="0"/>
              <a:t>MS Windows (</a:t>
            </a:r>
            <a:r>
              <a:rPr lang="el-GR" dirty="0" smtClean="0"/>
              <a:t>αναμενόμενο)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l-GR" dirty="0" smtClean="0"/>
          </a:p>
          <a:p>
            <a:pPr lvl="1"/>
            <a:endParaRPr lang="en-US" dirty="0" smtClean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2η Ημερίδα HellasHPC, ΕΙΕ/ΕΚΤ, Αθήνα,  22/10/2010</a:t>
            </a:r>
            <a:endParaRPr lang="en-GB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D72C78-43B6-4710-9C91-ED9B4BF8B7E7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2209800" y="66675"/>
            <a:ext cx="6778625" cy="685800"/>
          </a:xfrm>
        </p:spPr>
        <p:txBody>
          <a:bodyPr/>
          <a:lstStyle/>
          <a:p>
            <a:pPr algn="l"/>
            <a:r>
              <a:rPr lang="el-GR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8.2 Μέγεθος Μνήμης </a:t>
            </a:r>
          </a:p>
        </p:txBody>
      </p:sp>
      <p:sp>
        <p:nvSpPr>
          <p:cNvPr id="29699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l-GR">
                <a:latin typeface="Arial" charset="0"/>
                <a:cs typeface="Arial" charset="0"/>
              </a:rPr>
              <a:t>2η Ημερίδα HellasHPC, ΕΙΕ/ΕΚΤ, Αθήνα,  22/10/2010</a:t>
            </a: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29700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6F1DE02-A318-42C6-BC1B-0764DF8A9EB6}" type="slidenum">
              <a:rPr lang="en-GB"/>
              <a:pPr/>
              <a:t>21</a:t>
            </a:fld>
            <a:endParaRPr lang="en-GB"/>
          </a:p>
        </p:txBody>
      </p:sp>
      <p:pic>
        <p:nvPicPr>
          <p:cNvPr id="2970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066800"/>
            <a:ext cx="8601075" cy="518636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- Τίτλος"/>
          <p:cNvSpPr>
            <a:spLocks noGrp="1"/>
          </p:cNvSpPr>
          <p:nvPr>
            <p:ph type="title"/>
          </p:nvPr>
        </p:nvSpPr>
        <p:spPr>
          <a:xfrm>
            <a:off x="2133600" y="66675"/>
            <a:ext cx="6854825" cy="685800"/>
          </a:xfrm>
        </p:spPr>
        <p:txBody>
          <a:bodyPr/>
          <a:lstStyle/>
          <a:p>
            <a:pPr algn="l"/>
            <a:r>
              <a:rPr lang="el-GR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8.3 Αριθμός Επεξεργαστών </a:t>
            </a:r>
          </a:p>
        </p:txBody>
      </p:sp>
      <p:sp>
        <p:nvSpPr>
          <p:cNvPr id="30723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l-GR">
                <a:latin typeface="Arial" charset="0"/>
                <a:cs typeface="Arial" charset="0"/>
              </a:rPr>
              <a:t>2η Ημερίδα HellasHPC, ΕΙΕ/ΕΚΤ, Αθήνα,  22/10/2010</a:t>
            </a: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0724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5FB2786-AE76-4360-B510-8484F6372FD1}" type="slidenum">
              <a:rPr lang="en-GB"/>
              <a:pPr/>
              <a:t>22</a:t>
            </a:fld>
            <a:endParaRPr lang="en-GB"/>
          </a:p>
        </p:txBody>
      </p:sp>
      <p:pic>
        <p:nvPicPr>
          <p:cNvPr id="3072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066800"/>
            <a:ext cx="8601075" cy="518636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- Τίτλος"/>
          <p:cNvSpPr>
            <a:spLocks noGrp="1"/>
          </p:cNvSpPr>
          <p:nvPr>
            <p:ph type="title"/>
          </p:nvPr>
        </p:nvSpPr>
        <p:spPr>
          <a:xfrm>
            <a:off x="2209800" y="66675"/>
            <a:ext cx="6778625" cy="685800"/>
          </a:xfrm>
        </p:spPr>
        <p:txBody>
          <a:bodyPr/>
          <a:lstStyle/>
          <a:p>
            <a:pPr algn="l"/>
            <a:r>
              <a:rPr lang="el-GR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Μέγεθος Προβλήματος 9.1/8.4 Επιθυμητό/Σήμερα</a:t>
            </a:r>
          </a:p>
        </p:txBody>
      </p:sp>
      <p:sp>
        <p:nvSpPr>
          <p:cNvPr id="31747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l-GR">
                <a:latin typeface="Arial" charset="0"/>
                <a:cs typeface="Arial" charset="0"/>
              </a:rPr>
              <a:t>2η Ημερίδα HellasHPC, ΕΙΕ/ΕΚΤ, Αθήνα,  22/10/2010</a:t>
            </a: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1748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C97EF57-2E0D-42B4-BAF6-383849E31603}" type="slidenum">
              <a:rPr lang="en-GB"/>
              <a:pPr/>
              <a:t>23</a:t>
            </a:fld>
            <a:endParaRPr lang="en-GB"/>
          </a:p>
        </p:txBody>
      </p:sp>
      <p:pic>
        <p:nvPicPr>
          <p:cNvPr id="3174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990600"/>
            <a:ext cx="8615363" cy="518636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- Τίτλος"/>
          <p:cNvSpPr>
            <a:spLocks noGrp="1"/>
          </p:cNvSpPr>
          <p:nvPr>
            <p:ph type="title"/>
          </p:nvPr>
        </p:nvSpPr>
        <p:spPr>
          <a:xfrm>
            <a:off x="2133600" y="66675"/>
            <a:ext cx="6854825" cy="685800"/>
          </a:xfrm>
        </p:spPr>
        <p:txBody>
          <a:bodyPr/>
          <a:lstStyle/>
          <a:p>
            <a:pPr algn="l"/>
            <a:r>
              <a:rPr lang="el-GR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8.5 Χρόνοι Απόδοσης (Σήμερα) </a:t>
            </a:r>
          </a:p>
        </p:txBody>
      </p:sp>
      <p:sp>
        <p:nvSpPr>
          <p:cNvPr id="32771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l-GR">
                <a:latin typeface="Arial" charset="0"/>
                <a:cs typeface="Arial" charset="0"/>
              </a:rPr>
              <a:t>2η Ημερίδα HellasHPC, ΕΙΕ/ΕΚΤ, Αθήνα,  22/10/2010</a:t>
            </a: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2772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FB357EF-C0E5-4360-A6C4-4E76F8112736}" type="slidenum">
              <a:rPr lang="en-GB"/>
              <a:pPr/>
              <a:t>24</a:t>
            </a:fld>
            <a:endParaRPr lang="en-GB"/>
          </a:p>
        </p:txBody>
      </p:sp>
      <p:pic>
        <p:nvPicPr>
          <p:cNvPr id="3277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990600"/>
            <a:ext cx="8615363" cy="518636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- Τίτλος"/>
          <p:cNvSpPr>
            <a:spLocks noGrp="1"/>
          </p:cNvSpPr>
          <p:nvPr>
            <p:ph type="title"/>
          </p:nvPr>
        </p:nvSpPr>
        <p:spPr>
          <a:xfrm>
            <a:off x="2133600" y="66675"/>
            <a:ext cx="6854825" cy="685800"/>
          </a:xfrm>
        </p:spPr>
        <p:txBody>
          <a:bodyPr/>
          <a:lstStyle/>
          <a:p>
            <a:pPr algn="l"/>
            <a:r>
              <a:rPr lang="el-GR" sz="2400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8.6 Απαιτούμενη διαθεσιμότητα συστήματος (Σήμερα) </a:t>
            </a:r>
          </a:p>
        </p:txBody>
      </p:sp>
      <p:sp>
        <p:nvSpPr>
          <p:cNvPr id="33795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l-GR">
                <a:latin typeface="Arial" charset="0"/>
                <a:cs typeface="Arial" charset="0"/>
              </a:rPr>
              <a:t>2η Ημερίδα HellasHPC, ΕΙΕ/ΕΚΤ, Αθήνα,  22/10/2010</a:t>
            </a: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3796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814EC0F-7CC8-4273-9BF0-6F62448C11D7}" type="slidenum">
              <a:rPr lang="en-GB"/>
              <a:pPr/>
              <a:t>25</a:t>
            </a:fld>
            <a:endParaRPr lang="en-GB"/>
          </a:p>
        </p:txBody>
      </p:sp>
      <p:pic>
        <p:nvPicPr>
          <p:cNvPr id="3379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990600"/>
            <a:ext cx="6324600" cy="542131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Τίτλος"/>
          <p:cNvSpPr>
            <a:spLocks noGrp="1"/>
          </p:cNvSpPr>
          <p:nvPr>
            <p:ph type="title"/>
          </p:nvPr>
        </p:nvSpPr>
        <p:spPr>
          <a:xfrm>
            <a:off x="2209800" y="66675"/>
            <a:ext cx="6778625" cy="685800"/>
          </a:xfrm>
        </p:spPr>
        <p:txBody>
          <a:bodyPr/>
          <a:lstStyle/>
          <a:p>
            <a:pPr algn="l"/>
            <a:r>
              <a:rPr lang="el-GR" sz="2000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8.7 Γίνεται αποκλειστική χρήση του συστήματος για τη συγκεκριμένη εφαρμογή; </a:t>
            </a:r>
          </a:p>
        </p:txBody>
      </p:sp>
      <p:sp>
        <p:nvSpPr>
          <p:cNvPr id="34819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l-GR">
                <a:latin typeface="Arial" charset="0"/>
                <a:cs typeface="Arial" charset="0"/>
              </a:rPr>
              <a:t>2η Ημερίδα HellasHPC, ΕΙΕ/ΕΚΤ, Αθήνα,  22/10/2010</a:t>
            </a: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4820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8D71992-0AC1-483F-BC44-2FAC023AE9E3}" type="slidenum">
              <a:rPr lang="en-GB"/>
              <a:pPr/>
              <a:t>26</a:t>
            </a:fld>
            <a:endParaRPr lang="en-GB"/>
          </a:p>
        </p:txBody>
      </p:sp>
      <p:pic>
        <p:nvPicPr>
          <p:cNvPr id="3482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066800"/>
            <a:ext cx="8601075" cy="518636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- Τίτλος"/>
          <p:cNvSpPr>
            <a:spLocks noGrp="1"/>
          </p:cNvSpPr>
          <p:nvPr>
            <p:ph type="title"/>
          </p:nvPr>
        </p:nvSpPr>
        <p:spPr>
          <a:xfrm>
            <a:off x="2133600" y="66675"/>
            <a:ext cx="6854825" cy="685800"/>
          </a:xfrm>
        </p:spPr>
        <p:txBody>
          <a:bodyPr/>
          <a:lstStyle/>
          <a:p>
            <a:pPr algn="l"/>
            <a:r>
              <a:rPr lang="el-GR" sz="2400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8.8 Όγκος δεδομένων που παράγεται σε κάθε εκτέλεση </a:t>
            </a:r>
          </a:p>
        </p:txBody>
      </p:sp>
      <p:sp>
        <p:nvSpPr>
          <p:cNvPr id="35843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l-GR">
                <a:latin typeface="Arial" charset="0"/>
                <a:cs typeface="Arial" charset="0"/>
              </a:rPr>
              <a:t>2η Ημερίδα HellasHPC, ΕΙΕ/ΕΚΤ, Αθήνα,  22/10/2010</a:t>
            </a: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5844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5C79135-9F02-4C72-AE52-1A0AD73D3A40}" type="slidenum">
              <a:rPr lang="en-GB"/>
              <a:pPr/>
              <a:t>27</a:t>
            </a:fld>
            <a:endParaRPr lang="en-GB"/>
          </a:p>
        </p:txBody>
      </p:sp>
      <p:pic>
        <p:nvPicPr>
          <p:cNvPr id="3584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914400"/>
            <a:ext cx="8601075" cy="518636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- Τίτλος"/>
          <p:cNvSpPr>
            <a:spLocks noGrp="1"/>
          </p:cNvSpPr>
          <p:nvPr>
            <p:ph type="title"/>
          </p:nvPr>
        </p:nvSpPr>
        <p:spPr>
          <a:xfrm>
            <a:off x="2209800" y="66675"/>
            <a:ext cx="6778625" cy="685800"/>
          </a:xfrm>
        </p:spPr>
        <p:txBody>
          <a:bodyPr/>
          <a:lstStyle/>
          <a:p>
            <a:pPr algn="l"/>
            <a:r>
              <a:rPr lang="el-GR" sz="2400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8.9 Όγκος δεδομένων που πρέπει να αποθηκεύεται για μελλοντική χρήση </a:t>
            </a:r>
          </a:p>
        </p:txBody>
      </p:sp>
      <p:sp>
        <p:nvSpPr>
          <p:cNvPr id="36867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l-GR">
                <a:latin typeface="Arial" charset="0"/>
                <a:cs typeface="Arial" charset="0"/>
              </a:rPr>
              <a:t>2η Ημερίδα HellasHPC, ΕΙΕ/ΕΚΤ, Αθήνα,  22/10/2010</a:t>
            </a: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6868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87AB4E1-D4D4-46F5-8D63-61B7002D1DF3}" type="slidenum">
              <a:rPr lang="en-GB"/>
              <a:pPr/>
              <a:t>28</a:t>
            </a:fld>
            <a:endParaRPr lang="en-GB"/>
          </a:p>
        </p:txBody>
      </p:sp>
      <p:pic>
        <p:nvPicPr>
          <p:cNvPr id="3686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990600"/>
            <a:ext cx="8601075" cy="518636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- Τίτλος"/>
          <p:cNvSpPr>
            <a:spLocks noGrp="1"/>
          </p:cNvSpPr>
          <p:nvPr>
            <p:ph type="title"/>
          </p:nvPr>
        </p:nvSpPr>
        <p:spPr>
          <a:xfrm>
            <a:off x="2057400" y="66675"/>
            <a:ext cx="6931025" cy="685800"/>
          </a:xfrm>
        </p:spPr>
        <p:txBody>
          <a:bodyPr/>
          <a:lstStyle/>
          <a:p>
            <a:pPr algn="l"/>
            <a:r>
              <a:rPr lang="el-GR" sz="2400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8.10 Απαιτείται </a:t>
            </a:r>
            <a:r>
              <a:rPr lang="el-GR" sz="2400" dirty="0" err="1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off</a:t>
            </a:r>
            <a:r>
              <a:rPr lang="el-GR" sz="2400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-</a:t>
            </a:r>
            <a:r>
              <a:rPr lang="el-GR" sz="2400" dirty="0" err="1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line</a:t>
            </a:r>
            <a:r>
              <a:rPr lang="el-GR" sz="2400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 αποθήκευση δεδομένων; </a:t>
            </a:r>
          </a:p>
        </p:txBody>
      </p:sp>
      <p:sp>
        <p:nvSpPr>
          <p:cNvPr id="37891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l-GR">
                <a:latin typeface="Arial" charset="0"/>
                <a:cs typeface="Arial" charset="0"/>
              </a:rPr>
              <a:t>2η Ημερίδα HellasHPC, ΕΙΕ/ΕΚΤ, Αθήνα,  22/10/2010</a:t>
            </a: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7892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5DB246E-50DD-4BDE-B3C4-AB09EA0F9665}" type="slidenum">
              <a:rPr lang="en-GB"/>
              <a:pPr/>
              <a:t>29</a:t>
            </a:fld>
            <a:endParaRPr lang="en-GB"/>
          </a:p>
        </p:txBody>
      </p:sp>
      <p:pic>
        <p:nvPicPr>
          <p:cNvPr id="3789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066800"/>
            <a:ext cx="8601075" cy="518636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title"/>
          </p:nvPr>
        </p:nvSpPr>
        <p:spPr>
          <a:xfrm>
            <a:off x="2133600" y="66675"/>
            <a:ext cx="6854825" cy="685800"/>
          </a:xfrm>
        </p:spPr>
        <p:txBody>
          <a:bodyPr/>
          <a:lstStyle/>
          <a:p>
            <a:pPr algn="l"/>
            <a:r>
              <a:rPr lang="el-GR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6.2 Είδος Αλγορίθμου </a:t>
            </a:r>
          </a:p>
        </p:txBody>
      </p:sp>
      <p:sp>
        <p:nvSpPr>
          <p:cNvPr id="14339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l-GR">
                <a:latin typeface="Arial" charset="0"/>
                <a:cs typeface="Arial" charset="0"/>
              </a:rPr>
              <a:t>2η Ημερίδα HellasHPC, ΕΙΕ/ΕΚΤ, Αθήνα,  22/10/2010</a:t>
            </a: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14340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58433A6-586D-408D-94F6-A8E1C9B9DE39}" type="slidenum">
              <a:rPr lang="en-GB"/>
              <a:pPr/>
              <a:t>3</a:t>
            </a:fld>
            <a:endParaRPr lang="en-GB"/>
          </a:p>
        </p:txBody>
      </p:sp>
      <p:pic>
        <p:nvPicPr>
          <p:cNvPr id="1434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317625"/>
            <a:ext cx="8305800" cy="5006975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- Τίτλος"/>
          <p:cNvSpPr>
            <a:spLocks noGrp="1"/>
          </p:cNvSpPr>
          <p:nvPr>
            <p:ph type="title"/>
          </p:nvPr>
        </p:nvSpPr>
        <p:spPr>
          <a:xfrm>
            <a:off x="2209800" y="66675"/>
            <a:ext cx="6778625" cy="685800"/>
          </a:xfrm>
        </p:spPr>
        <p:txBody>
          <a:bodyPr/>
          <a:lstStyle/>
          <a:p>
            <a:pPr algn="l"/>
            <a:r>
              <a:rPr lang="el-GR" sz="2800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8.11 Διάρκεια αποθήκευσης δεδομένων </a:t>
            </a:r>
          </a:p>
        </p:txBody>
      </p:sp>
      <p:sp>
        <p:nvSpPr>
          <p:cNvPr id="38915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l-GR">
                <a:latin typeface="Arial" charset="0"/>
                <a:cs typeface="Arial" charset="0"/>
              </a:rPr>
              <a:t>2η Ημερίδα HellasHPC, ΕΙΕ/ΕΚΤ, Αθήνα,  22/10/2010</a:t>
            </a: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8916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1DFC622-D948-45BB-90DD-545934275728}" type="slidenum">
              <a:rPr lang="en-GB"/>
              <a:pPr/>
              <a:t>30</a:t>
            </a:fld>
            <a:endParaRPr lang="en-GB"/>
          </a:p>
        </p:txBody>
      </p:sp>
      <p:pic>
        <p:nvPicPr>
          <p:cNvPr id="3891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066800"/>
            <a:ext cx="8601075" cy="518636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33600" y="66675"/>
            <a:ext cx="6854825" cy="685800"/>
          </a:xfrm>
        </p:spPr>
        <p:txBody>
          <a:bodyPr/>
          <a:lstStyle/>
          <a:p>
            <a:pPr algn="l"/>
            <a:r>
              <a:rPr lang="el-GR" dirty="0" smtClean="0"/>
              <a:t>8.12 Ασφάλεια Δεδομένων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2η Ημερίδα HellasHPC, ΕΙΕ/ΕΚΤ, Αθήνα,  22/10/2010</a:t>
            </a:r>
            <a:endParaRPr lang="en-GB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D72C78-43B6-4710-9C91-ED9B4BF8B7E7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1"/>
            <a:ext cx="4517735" cy="297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62000"/>
            <a:ext cx="4572000" cy="290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0"/>
            <a:ext cx="4596232" cy="27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810000"/>
            <a:ext cx="4495800" cy="27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33600" y="66675"/>
            <a:ext cx="6854825" cy="685800"/>
          </a:xfrm>
        </p:spPr>
        <p:txBody>
          <a:bodyPr/>
          <a:lstStyle/>
          <a:p>
            <a:pPr algn="l"/>
            <a:r>
              <a:rPr lang="el-GR" sz="2800" dirty="0" smtClean="0"/>
              <a:t>8.13 Η εφαρμογή σας έχει τη μορφή ροής εργασίας (</a:t>
            </a:r>
            <a:r>
              <a:rPr lang="el-GR" sz="2800" dirty="0" err="1" smtClean="0"/>
              <a:t>workflow</a:t>
            </a:r>
            <a:r>
              <a:rPr lang="el-GR" sz="2800" dirty="0" smtClean="0"/>
              <a:t>) </a:t>
            </a:r>
            <a:endParaRPr lang="el-GR" sz="2800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2η Ημερίδα HellasHPC, ΕΙΕ/ΕΚΤ, Αθήνα,  22/10/2010</a:t>
            </a:r>
            <a:endParaRPr lang="en-GB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D72C78-43B6-4710-9C91-ED9B4BF8B7E7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8601075" cy="51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- Τίτλος"/>
          <p:cNvSpPr>
            <a:spLocks noGrp="1"/>
          </p:cNvSpPr>
          <p:nvPr>
            <p:ph type="title"/>
          </p:nvPr>
        </p:nvSpPr>
        <p:spPr>
          <a:xfrm>
            <a:off x="2209800" y="66675"/>
            <a:ext cx="6778625" cy="685800"/>
          </a:xfrm>
        </p:spPr>
        <p:txBody>
          <a:bodyPr/>
          <a:lstStyle/>
          <a:p>
            <a:pPr algn="l"/>
            <a:r>
              <a:rPr lang="el-GR" sz="2400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9.2 Επιθυμητή/βέλτιστη διαθεσιμότητα συστήματος </a:t>
            </a:r>
          </a:p>
        </p:txBody>
      </p:sp>
      <p:sp>
        <p:nvSpPr>
          <p:cNvPr id="39939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l-GR">
                <a:latin typeface="Arial" charset="0"/>
                <a:cs typeface="Arial" charset="0"/>
              </a:rPr>
              <a:t>2η Ημερίδα HellasHPC, ΕΙΕ/ΕΚΤ, Αθήνα,  22/10/2010</a:t>
            </a: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9940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9229E5F-EA58-4877-85BA-CD2C56B455A5}" type="slidenum">
              <a:rPr lang="en-GB"/>
              <a:pPr/>
              <a:t>33</a:t>
            </a:fld>
            <a:endParaRPr lang="en-GB"/>
          </a:p>
        </p:txBody>
      </p:sp>
      <p:pic>
        <p:nvPicPr>
          <p:cNvPr id="3994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838200"/>
            <a:ext cx="5324475" cy="54483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- Τίτλος"/>
          <p:cNvSpPr>
            <a:spLocks noGrp="1"/>
          </p:cNvSpPr>
          <p:nvPr>
            <p:ph type="title"/>
          </p:nvPr>
        </p:nvSpPr>
        <p:spPr>
          <a:xfrm>
            <a:off x="2133600" y="66675"/>
            <a:ext cx="6854825" cy="685800"/>
          </a:xfrm>
        </p:spPr>
        <p:txBody>
          <a:bodyPr/>
          <a:lstStyle/>
          <a:p>
            <a:pPr algn="l"/>
            <a:r>
              <a:rPr lang="el-GR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Διαθεσιμότητα 9.2-8.6 </a:t>
            </a:r>
          </a:p>
        </p:txBody>
      </p:sp>
      <p:sp>
        <p:nvSpPr>
          <p:cNvPr id="40963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l-GR">
                <a:latin typeface="Arial" charset="0"/>
                <a:cs typeface="Arial" charset="0"/>
              </a:rPr>
              <a:t>2η Ημερίδα HellasHPC, ΕΙΕ/ΕΚΤ, Αθήνα,  22/10/2010</a:t>
            </a: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40964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65946B9-AA16-4200-9904-B943CE067406}" type="slidenum">
              <a:rPr lang="en-GB"/>
              <a:pPr/>
              <a:t>34</a:t>
            </a:fld>
            <a:endParaRPr lang="en-GB"/>
          </a:p>
        </p:txBody>
      </p:sp>
      <p:pic>
        <p:nvPicPr>
          <p:cNvPr id="4096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066800"/>
            <a:ext cx="3948113" cy="4038600"/>
          </a:xfrm>
          <a:noFill/>
        </p:spPr>
      </p:pic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4622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1524000" y="51816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Κάθε μέρα 17+35=52</a:t>
            </a:r>
          </a:p>
          <a:p>
            <a:r>
              <a:rPr lang="el-GR" dirty="0" smtClean="0"/>
              <a:t>Ώρες/</a:t>
            </a:r>
            <a:r>
              <a:rPr lang="el-GR" dirty="0" err="1" smtClean="0"/>
              <a:t>Εβδ.</a:t>
            </a:r>
            <a:r>
              <a:rPr lang="el-GR" dirty="0" smtClean="0"/>
              <a:t> 11</a:t>
            </a:r>
          </a:p>
          <a:p>
            <a:r>
              <a:rPr lang="el-GR" dirty="0" smtClean="0"/>
              <a:t>Ημέρες/Μήνα 11</a:t>
            </a:r>
          </a:p>
          <a:p>
            <a:r>
              <a:rPr lang="el-GR" dirty="0" err="1" smtClean="0"/>
              <a:t>Εβδ</a:t>
            </a:r>
            <a:r>
              <a:rPr lang="el-GR" dirty="0" smtClean="0"/>
              <a:t>/Χρόνο 2+16=18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5029200" y="5257801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Κάθε μέρα 1+21+37=59</a:t>
            </a:r>
          </a:p>
          <a:p>
            <a:r>
              <a:rPr lang="el-GR" dirty="0" smtClean="0"/>
              <a:t>Ώρες/</a:t>
            </a:r>
            <a:r>
              <a:rPr lang="el-GR" dirty="0" err="1" smtClean="0"/>
              <a:t>Εβδ.</a:t>
            </a:r>
            <a:r>
              <a:rPr lang="el-GR" dirty="0" smtClean="0"/>
              <a:t> 7</a:t>
            </a:r>
          </a:p>
          <a:p>
            <a:r>
              <a:rPr lang="el-GR" dirty="0" smtClean="0"/>
              <a:t>Ημέρες/Μήνα 11</a:t>
            </a:r>
          </a:p>
          <a:p>
            <a:r>
              <a:rPr lang="el-GR" dirty="0" err="1" smtClean="0"/>
              <a:t>Εβδ</a:t>
            </a:r>
            <a:r>
              <a:rPr lang="el-GR" dirty="0" smtClean="0"/>
              <a:t>/Χρόνο 2+13 = 15</a:t>
            </a:r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- Τίτλος"/>
          <p:cNvSpPr>
            <a:spLocks noGrp="1"/>
          </p:cNvSpPr>
          <p:nvPr>
            <p:ph type="title"/>
          </p:nvPr>
        </p:nvSpPr>
        <p:spPr>
          <a:xfrm>
            <a:off x="2209800" y="66675"/>
            <a:ext cx="6778625" cy="685800"/>
          </a:xfrm>
        </p:spPr>
        <p:txBody>
          <a:bodyPr/>
          <a:lstStyle/>
          <a:p>
            <a:pPr algn="l"/>
            <a:r>
              <a:rPr lang="el-GR" sz="2000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9.3 Επιθυμητοί/Εκτιμώμενοι βέλτιστοι χρόνοι Απόδοσης (Σήμερα) </a:t>
            </a:r>
          </a:p>
        </p:txBody>
      </p:sp>
      <p:sp>
        <p:nvSpPr>
          <p:cNvPr id="41987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l-GR">
                <a:latin typeface="Arial" charset="0"/>
                <a:cs typeface="Arial" charset="0"/>
              </a:rPr>
              <a:t>2η Ημερίδα HellasHPC, ΕΙΕ/ΕΚΤ, Αθήνα,  22/10/2010</a:t>
            </a: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41988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90E7791-C1F2-45E9-A791-B629FB54E9E0}" type="slidenum">
              <a:rPr lang="en-GB"/>
              <a:pPr/>
              <a:t>35</a:t>
            </a:fld>
            <a:endParaRPr lang="en-GB"/>
          </a:p>
        </p:txBody>
      </p:sp>
      <p:pic>
        <p:nvPicPr>
          <p:cNvPr id="4198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914400"/>
            <a:ext cx="8601075" cy="518636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09800" y="66675"/>
            <a:ext cx="6778625" cy="685800"/>
          </a:xfrm>
        </p:spPr>
        <p:txBody>
          <a:bodyPr/>
          <a:lstStyle/>
          <a:p>
            <a:pPr algn="l"/>
            <a:r>
              <a:rPr lang="el-GR" dirty="0" smtClean="0"/>
              <a:t>Χρόνοι 9.3 – 8.5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2η Ημερίδα HellasHPC, ΕΙΕ/ΕΚΤ, Αθήνα,  22/10/2010</a:t>
            </a:r>
            <a:endParaRPr lang="en-GB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D72C78-43B6-4710-9C91-ED9B4BF8B7E7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28800"/>
            <a:ext cx="4587240" cy="2766060"/>
          </a:xfr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28800"/>
            <a:ext cx="4495800" cy="270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09800" y="66675"/>
            <a:ext cx="6778625" cy="685800"/>
          </a:xfrm>
        </p:spPr>
        <p:txBody>
          <a:bodyPr/>
          <a:lstStyle/>
          <a:p>
            <a:r>
              <a:rPr lang="el-GR" sz="2800" dirty="0" smtClean="0"/>
              <a:t>9.4 Θα θέλατε αποκλειστική χρήση του συστήματος; </a:t>
            </a:r>
            <a:endParaRPr lang="el-GR" sz="2800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2η Ημερίδα HellasHPC, ΕΙΕ/ΕΚΤ, Αθήνα,  22/10/2010</a:t>
            </a:r>
            <a:endParaRPr lang="en-GB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D72C78-43B6-4710-9C91-ED9B4BF8B7E7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8601075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62200" y="66675"/>
            <a:ext cx="6626225" cy="685800"/>
          </a:xfrm>
        </p:spPr>
        <p:txBody>
          <a:bodyPr/>
          <a:lstStyle/>
          <a:p>
            <a:pPr algn="l"/>
            <a:r>
              <a:rPr lang="el-GR" dirty="0" smtClean="0"/>
              <a:t>Αποκλειστική Χρήση 9.4-8.7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2η Ημερίδα HellasHPC, ΕΙΕ/ΕΚΤ, Αθήνα,  22/10/2010</a:t>
            </a:r>
            <a:endParaRPr lang="en-GB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D72C78-43B6-4710-9C91-ED9B4BF8B7E7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4587240" cy="276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226349"/>
            <a:ext cx="5019675" cy="302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- Τίτλος"/>
          <p:cNvSpPr>
            <a:spLocks noGrp="1"/>
          </p:cNvSpPr>
          <p:nvPr>
            <p:ph type="title"/>
          </p:nvPr>
        </p:nvSpPr>
        <p:spPr>
          <a:xfrm>
            <a:off x="2209800" y="66675"/>
            <a:ext cx="6778625" cy="685800"/>
          </a:xfrm>
        </p:spPr>
        <p:txBody>
          <a:bodyPr/>
          <a:lstStyle/>
          <a:p>
            <a:pPr algn="l"/>
            <a:r>
              <a:rPr lang="el-GR" sz="2800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9.5 Επιθυμητός αριθμός επεξεργαστών </a:t>
            </a:r>
          </a:p>
        </p:txBody>
      </p:sp>
      <p:sp>
        <p:nvSpPr>
          <p:cNvPr id="43011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l-GR">
                <a:latin typeface="Arial" charset="0"/>
                <a:cs typeface="Arial" charset="0"/>
              </a:rPr>
              <a:t>2η Ημερίδα HellasHPC, ΕΙΕ/ΕΚΤ, Αθήνα,  22/10/2010</a:t>
            </a: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43012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5C71175-82FE-45FC-85AE-B42E193F8E92}" type="slidenum">
              <a:rPr lang="en-GB"/>
              <a:pPr/>
              <a:t>39</a:t>
            </a:fld>
            <a:endParaRPr lang="en-GB"/>
          </a:p>
        </p:txBody>
      </p:sp>
      <p:pic>
        <p:nvPicPr>
          <p:cNvPr id="430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990600"/>
            <a:ext cx="8601075" cy="518636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Τίτλος"/>
          <p:cNvSpPr>
            <a:spLocks noGrp="1"/>
          </p:cNvSpPr>
          <p:nvPr>
            <p:ph type="title"/>
          </p:nvPr>
        </p:nvSpPr>
        <p:spPr>
          <a:xfrm>
            <a:off x="2133600" y="66675"/>
            <a:ext cx="6934200" cy="685800"/>
          </a:xfrm>
        </p:spPr>
        <p:txBody>
          <a:bodyPr/>
          <a:lstStyle/>
          <a:p>
            <a:pPr algn="l"/>
            <a:r>
              <a:rPr lang="el-GR" sz="280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6.3 Η εφαρμογή είναι</a:t>
            </a:r>
            <a:r>
              <a:rPr lang="en-US" sz="280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 </a:t>
            </a:r>
            <a:r>
              <a:rPr lang="el-GR" sz="280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παραλληλοποιημένη; </a:t>
            </a:r>
          </a:p>
        </p:txBody>
      </p:sp>
      <p:sp>
        <p:nvSpPr>
          <p:cNvPr id="15363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l-GR">
                <a:latin typeface="Arial" charset="0"/>
                <a:cs typeface="Arial" charset="0"/>
              </a:rPr>
              <a:t>2η Ημερίδα HellasHPC, ΕΙΕ/ΕΚΤ, Αθήνα,  22/10/2010</a:t>
            </a: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15364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D399445-412C-42DC-AAE9-4735FD2CA9E4}" type="slidenum">
              <a:rPr lang="en-GB"/>
              <a:pPr/>
              <a:t>4</a:t>
            </a:fld>
            <a:endParaRPr lang="en-GB"/>
          </a:p>
        </p:txBody>
      </p:sp>
      <p:pic>
        <p:nvPicPr>
          <p:cNvPr id="1536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557338"/>
            <a:ext cx="7924800" cy="475615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09800" y="66675"/>
            <a:ext cx="6778625" cy="685800"/>
          </a:xfrm>
        </p:spPr>
        <p:txBody>
          <a:bodyPr/>
          <a:lstStyle/>
          <a:p>
            <a:pPr algn="l"/>
            <a:r>
              <a:rPr lang="en-US" dirty="0" smtClean="0"/>
              <a:t>CPUs 8.</a:t>
            </a:r>
            <a:r>
              <a:rPr lang="el-GR" dirty="0" smtClean="0"/>
              <a:t>3</a:t>
            </a:r>
            <a:r>
              <a:rPr lang="en-US" dirty="0" smtClean="0"/>
              <a:t> + 9.5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2η Ημερίδα HellasHPC, ΕΙΕ/ΕΚΤ, Αθήνα,  22/10/2010</a:t>
            </a:r>
            <a:endParaRPr lang="en-GB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D72C78-43B6-4710-9C91-ED9B4BF8B7E7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066800"/>
            <a:ext cx="4587875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657600"/>
            <a:ext cx="4594225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- Τίτλος"/>
          <p:cNvSpPr>
            <a:spLocks noGrp="1"/>
          </p:cNvSpPr>
          <p:nvPr>
            <p:ph type="title"/>
          </p:nvPr>
        </p:nvSpPr>
        <p:spPr>
          <a:xfrm>
            <a:off x="2209800" y="66675"/>
            <a:ext cx="6778625" cy="685800"/>
          </a:xfrm>
        </p:spPr>
        <p:txBody>
          <a:bodyPr/>
          <a:lstStyle/>
          <a:p>
            <a:pPr algn="l"/>
            <a:r>
              <a:rPr lang="el-GR" sz="2800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9.6 Επιθυμητός αποθηκευτικός χώρος </a:t>
            </a:r>
          </a:p>
        </p:txBody>
      </p:sp>
      <p:sp>
        <p:nvSpPr>
          <p:cNvPr id="44035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l-GR">
                <a:latin typeface="Arial" charset="0"/>
                <a:cs typeface="Arial" charset="0"/>
              </a:rPr>
              <a:t>2η Ημερίδα HellasHPC, ΕΙΕ/ΕΚΤ, Αθήνα,  22/10/2010</a:t>
            </a: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44036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491FF1A-A82F-49D9-AD8B-2901CC2C09A0}" type="slidenum">
              <a:rPr lang="en-GB"/>
              <a:pPr/>
              <a:t>41</a:t>
            </a:fld>
            <a:endParaRPr lang="en-GB"/>
          </a:p>
        </p:txBody>
      </p:sp>
      <p:pic>
        <p:nvPicPr>
          <p:cNvPr id="4403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990600"/>
            <a:ext cx="8601075" cy="518636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Όγκος Δεδομένων 9.6 – 8.9 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2η Ημερίδα HellasHPC, ΕΙΕ/ΕΚΤ, Αθήνα,  22/10/2010</a:t>
            </a:r>
            <a:endParaRPr lang="en-GB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D72C78-43B6-4710-9C91-ED9B4BF8B7E7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762000"/>
            <a:ext cx="4587240" cy="2766060"/>
          </a:xfr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657600"/>
            <a:ext cx="4638675" cy="27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- Τίτλος"/>
          <p:cNvSpPr>
            <a:spLocks noGrp="1"/>
          </p:cNvSpPr>
          <p:nvPr>
            <p:ph type="title"/>
          </p:nvPr>
        </p:nvSpPr>
        <p:spPr>
          <a:xfrm>
            <a:off x="2133600" y="66675"/>
            <a:ext cx="6854825" cy="685800"/>
          </a:xfrm>
        </p:spPr>
        <p:txBody>
          <a:bodyPr/>
          <a:lstStyle/>
          <a:p>
            <a:pPr algn="l"/>
            <a:r>
              <a:rPr lang="el-GR" sz="2400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9.7 Επιθυμητή διάρκεια αποθήκευσης δεδομένων </a:t>
            </a:r>
          </a:p>
        </p:txBody>
      </p:sp>
      <p:sp>
        <p:nvSpPr>
          <p:cNvPr id="45059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l-GR">
                <a:latin typeface="Arial" charset="0"/>
                <a:cs typeface="Arial" charset="0"/>
              </a:rPr>
              <a:t>2η Ημερίδα HellasHPC, ΕΙΕ/ΕΚΤ, Αθήνα,  22/10/2010</a:t>
            </a: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45060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FADD4D5-4D88-45B6-BAE4-8DDCD36440F1}" type="slidenum">
              <a:rPr lang="en-GB"/>
              <a:pPr/>
              <a:t>43</a:t>
            </a:fld>
            <a:endParaRPr lang="en-GB"/>
          </a:p>
        </p:txBody>
      </p:sp>
      <p:pic>
        <p:nvPicPr>
          <p:cNvPr id="4506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143000"/>
            <a:ext cx="8686800" cy="523875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33600" y="66675"/>
            <a:ext cx="6854825" cy="685800"/>
          </a:xfrm>
        </p:spPr>
        <p:txBody>
          <a:bodyPr/>
          <a:lstStyle/>
          <a:p>
            <a:pPr algn="l"/>
            <a:r>
              <a:rPr lang="el-GR" sz="2800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διάρκεια αποθήκευσης δεδομένων 9.7- 8.11</a:t>
            </a:r>
            <a:endParaRPr lang="el-GR" sz="2800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2η Ημερίδα HellasHPC, ΕΙΕ/ΕΚΤ, Αθήνα,  22/10/2010</a:t>
            </a:r>
            <a:endParaRPr lang="en-GB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D72C78-43B6-4710-9C91-ED9B4BF8B7E7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14400"/>
            <a:ext cx="4587240" cy="2766060"/>
          </a:xfr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200400"/>
            <a:ext cx="5095875" cy="307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l-GR">
                <a:latin typeface="Arial" charset="0"/>
                <a:cs typeface="Arial" charset="0"/>
              </a:rPr>
              <a:t>2η Ημερίδα HellasHPC, ΕΙΕ/ΕΚΤ, Αθήνα,  22/10/2010</a:t>
            </a: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460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64D1DB3-C675-4E9E-9C4D-21F87BC8F035}" type="slidenum">
              <a:rPr lang="en-GB"/>
              <a:pPr/>
              <a:t>45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600200" y="2514600"/>
            <a:ext cx="60198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ΕΡΩΤΗΣΕΙΣ</a:t>
            </a:r>
          </a:p>
          <a:p>
            <a:pPr algn="ctr">
              <a:defRPr/>
            </a:pPr>
            <a:endParaRPr lang="el-GR" sz="24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Τίτλος"/>
          <p:cNvSpPr>
            <a:spLocks noGrp="1"/>
          </p:cNvSpPr>
          <p:nvPr>
            <p:ph type="title"/>
          </p:nvPr>
        </p:nvSpPr>
        <p:spPr>
          <a:xfrm>
            <a:off x="2133600" y="66675"/>
            <a:ext cx="6854825" cy="685800"/>
          </a:xfrm>
        </p:spPr>
        <p:txBody>
          <a:bodyPr/>
          <a:lstStyle/>
          <a:p>
            <a:pPr algn="l"/>
            <a:r>
              <a:rPr lang="el-GR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6.4 Βιβλιοθήκη Παραλληλίας </a:t>
            </a:r>
          </a:p>
        </p:txBody>
      </p:sp>
      <p:sp>
        <p:nvSpPr>
          <p:cNvPr id="16387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l-GR">
                <a:latin typeface="Arial" charset="0"/>
                <a:cs typeface="Arial" charset="0"/>
              </a:rPr>
              <a:t>2η Ημερίδα HellasHPC, ΕΙΕ/ΕΚΤ, Αθήνα,  22/10/2010</a:t>
            </a: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16388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FA5B551-D8D5-4F47-9195-5A0DD6858734}" type="slidenum">
              <a:rPr lang="en-GB"/>
              <a:pPr/>
              <a:t>5</a:t>
            </a:fld>
            <a:endParaRPr lang="en-GB"/>
          </a:p>
        </p:txBody>
      </p:sp>
      <p:pic>
        <p:nvPicPr>
          <p:cNvPr id="1638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2263" y="2038350"/>
            <a:ext cx="8440737" cy="360045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- Τίτλος"/>
          <p:cNvSpPr>
            <a:spLocks noGrp="1"/>
          </p:cNvSpPr>
          <p:nvPr>
            <p:ph type="title"/>
          </p:nvPr>
        </p:nvSpPr>
        <p:spPr>
          <a:xfrm>
            <a:off x="2209800" y="66675"/>
            <a:ext cx="6778625" cy="685800"/>
          </a:xfrm>
        </p:spPr>
        <p:txBody>
          <a:bodyPr/>
          <a:lstStyle/>
          <a:p>
            <a:pPr algn="l"/>
            <a:r>
              <a:rPr lang="el-GR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6.4α Βιβλιοθήκη Παραλληλίας </a:t>
            </a:r>
          </a:p>
        </p:txBody>
      </p:sp>
      <p:sp>
        <p:nvSpPr>
          <p:cNvPr id="17411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l-GR">
                <a:latin typeface="Arial" charset="0"/>
                <a:cs typeface="Arial" charset="0"/>
              </a:rPr>
              <a:t>2η Ημερίδα HellasHPC, ΕΙΕ/ΕΚΤ, Αθήνα,  22/10/2010</a:t>
            </a: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17412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ED32095-A28D-407C-BA1B-4A2E3A49833A}" type="slidenum">
              <a:rPr lang="en-GB"/>
              <a:pPr/>
              <a:t>6</a:t>
            </a:fld>
            <a:endParaRPr lang="en-GB"/>
          </a:p>
        </p:txBody>
      </p:sp>
      <p:pic>
        <p:nvPicPr>
          <p:cNvPr id="174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143000"/>
            <a:ext cx="8559800" cy="46482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- Τίτλος"/>
          <p:cNvSpPr>
            <a:spLocks noGrp="1"/>
          </p:cNvSpPr>
          <p:nvPr>
            <p:ph type="title"/>
          </p:nvPr>
        </p:nvSpPr>
        <p:spPr>
          <a:xfrm>
            <a:off x="2133600" y="66675"/>
            <a:ext cx="6854825" cy="685800"/>
          </a:xfrm>
        </p:spPr>
        <p:txBody>
          <a:bodyPr/>
          <a:lstStyle/>
          <a:p>
            <a:pPr algn="l"/>
            <a:r>
              <a:rPr lang="el-GR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6.5 Ο κώδικας της εφαρμογής </a:t>
            </a:r>
          </a:p>
        </p:txBody>
      </p:sp>
      <p:sp>
        <p:nvSpPr>
          <p:cNvPr id="18435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l-GR">
                <a:latin typeface="Arial" charset="0"/>
                <a:cs typeface="Arial" charset="0"/>
              </a:rPr>
              <a:t>2η Ημερίδα HellasHPC, ΕΙΕ/ΕΚΤ, Αθήνα,  22/10/2010</a:t>
            </a: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18436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D14B348-7EE0-476E-B37B-5E42B5C3F574}" type="slidenum">
              <a:rPr lang="en-GB"/>
              <a:pPr/>
              <a:t>7</a:t>
            </a:fld>
            <a:endParaRPr lang="en-GB"/>
          </a:p>
        </p:txBody>
      </p:sp>
      <p:pic>
        <p:nvPicPr>
          <p:cNvPr id="1843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323975"/>
            <a:ext cx="8229600" cy="5138738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- Τίτλος"/>
          <p:cNvSpPr>
            <a:spLocks noGrp="1"/>
          </p:cNvSpPr>
          <p:nvPr>
            <p:ph type="title"/>
          </p:nvPr>
        </p:nvSpPr>
        <p:spPr>
          <a:xfrm>
            <a:off x="2133600" y="66675"/>
            <a:ext cx="6854825" cy="685800"/>
          </a:xfrm>
        </p:spPr>
        <p:txBody>
          <a:bodyPr/>
          <a:lstStyle/>
          <a:p>
            <a:pPr algn="l"/>
            <a:r>
              <a:rPr lang="el-GR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6.6 Βιβλιοθήκες Ανάπτυξης </a:t>
            </a:r>
          </a:p>
        </p:txBody>
      </p:sp>
      <p:sp>
        <p:nvSpPr>
          <p:cNvPr id="19459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l-GR">
                <a:latin typeface="Arial" charset="0"/>
                <a:cs typeface="Arial" charset="0"/>
              </a:rPr>
              <a:t>2η Ημερίδα HellasHPC, ΕΙΕ/ΕΚΤ, Αθήνα,  22/10/2010</a:t>
            </a: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19460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9A47BA4-B70F-43EC-A2CF-A544B1E18010}" type="slidenum">
              <a:rPr lang="en-GB"/>
              <a:pPr/>
              <a:t>8</a:t>
            </a:fld>
            <a:endParaRPr lang="en-GB"/>
          </a:p>
        </p:txBody>
      </p:sp>
      <p:pic>
        <p:nvPicPr>
          <p:cNvPr id="1946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143000"/>
            <a:ext cx="8615363" cy="518636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- Τίτλος"/>
          <p:cNvSpPr>
            <a:spLocks noGrp="1"/>
          </p:cNvSpPr>
          <p:nvPr>
            <p:ph type="title"/>
          </p:nvPr>
        </p:nvSpPr>
        <p:spPr>
          <a:xfrm>
            <a:off x="2133600" y="66675"/>
            <a:ext cx="6854825" cy="685800"/>
          </a:xfrm>
        </p:spPr>
        <p:txBody>
          <a:bodyPr/>
          <a:lstStyle/>
          <a:p>
            <a:pPr algn="l"/>
            <a:r>
              <a:rPr lang="el-GR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6.7 Βιβλιοθήκες </a:t>
            </a:r>
            <a:r>
              <a:rPr lang="en-US" dirty="0" smtClean="0"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I/O </a:t>
            </a:r>
            <a:endParaRPr lang="el-GR" dirty="0" smtClean="0">
              <a:latin typeface="Candara" pitchFamily="34" charset="0"/>
              <a:ea typeface="ＭＳ Ｐゴシック" pitchFamily="34" charset="-128"/>
              <a:cs typeface="Candara" pitchFamily="34" charset="0"/>
            </a:endParaRPr>
          </a:p>
        </p:txBody>
      </p:sp>
      <p:sp>
        <p:nvSpPr>
          <p:cNvPr id="20483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l-GR">
                <a:latin typeface="Arial" charset="0"/>
                <a:cs typeface="Arial" charset="0"/>
              </a:rPr>
              <a:t>2η Ημερίδα HellasHPC, ΕΙΕ/ΕΚΤ, Αθήνα,  22/10/2010</a:t>
            </a: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20484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0AC04FB-99D6-49CA-A289-733044B9B662}" type="slidenum">
              <a:rPr lang="en-GB"/>
              <a:pPr/>
              <a:t>9</a:t>
            </a:fld>
            <a:endParaRPr lang="en-GB"/>
          </a:p>
        </p:txBody>
      </p:sp>
      <p:pic>
        <p:nvPicPr>
          <p:cNvPr id="2048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762000"/>
            <a:ext cx="8615363" cy="552926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EGEE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Custom 1">
      <a:majorFont>
        <a:latin typeface="Bell MT"/>
        <a:ea typeface=""/>
        <a:cs typeface=""/>
      </a:majorFont>
      <a:minorFont>
        <a:latin typeface="Bel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GE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21484</TotalTime>
  <Words>1279</Words>
  <Application>Microsoft Macintosh PowerPoint</Application>
  <PresentationFormat>On-screen Show (4:3)</PresentationFormat>
  <Paragraphs>185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1_EGEE_template</vt:lpstr>
      <vt:lpstr>Ερωτηματολόγιο Συλλογής Απαιτήσεων Εφαρμογών Υψηλών Επιδόσεων</vt:lpstr>
      <vt:lpstr>6.1 Γλώσσα Προγραμματισμού</vt:lpstr>
      <vt:lpstr>6.2 Είδος Αλγορίθμου </vt:lpstr>
      <vt:lpstr>6.3 Η εφαρμογή είναι παραλληλοποιημένη; </vt:lpstr>
      <vt:lpstr>6.4 Βιβλιοθήκη Παραλληλίας </vt:lpstr>
      <vt:lpstr>6.4α Βιβλιοθήκη Παραλληλίας </vt:lpstr>
      <vt:lpstr>6.5 Ο κώδικας της εφαρμογής </vt:lpstr>
      <vt:lpstr>6.6 Βιβλιοθήκες Ανάπτυξης </vt:lpstr>
      <vt:lpstr>6.7 Βιβλιοθήκες I/O </vt:lpstr>
      <vt:lpstr>6.8 Εργαλεία Ανάπτυξης </vt:lpstr>
      <vt:lpstr>7.1 Είδος υπολογιστικού συστήματος </vt:lpstr>
      <vt:lpstr>Παράξενα!</vt:lpstr>
      <vt:lpstr>7.2 Φορείς που ανήκουν τα παραπάνω υπολογ. συστήματα </vt:lpstr>
      <vt:lpstr>7.3 Ιστοσελίδα με πληροφορίες συστήματος </vt:lpstr>
      <vt:lpstr>7.4 Αν το σύστημα συντηρείται από την ομάδα πόσα άτομα απασχολούνται ; </vt:lpstr>
      <vt:lpstr>7.5 Ανάγκες συντήρησης/υποστήριξης </vt:lpstr>
      <vt:lpstr>Τεχνική Υποστήριξη (υψηλή ζήτηση)</vt:lpstr>
      <vt:lpstr>7.6 Βαθμός ικανοποίησης από το υπάρχον σύστημα </vt:lpstr>
      <vt:lpstr>8.1 Λειτουργικό Σύστημα </vt:lpstr>
      <vt:lpstr>MS Windows?</vt:lpstr>
      <vt:lpstr>8.2 Μέγεθος Μνήμης </vt:lpstr>
      <vt:lpstr>8.3 Αριθμός Επεξεργαστών </vt:lpstr>
      <vt:lpstr>Μέγεθος Προβλήματος 9.1/8.4 Επιθυμητό/Σήμερα</vt:lpstr>
      <vt:lpstr>8.5 Χρόνοι Απόδοσης (Σήμερα) </vt:lpstr>
      <vt:lpstr>8.6 Απαιτούμενη διαθεσιμότητα συστήματος (Σήμερα) </vt:lpstr>
      <vt:lpstr>8.7 Γίνεται αποκλειστική χρήση του συστήματος για τη συγκεκριμένη εφαρμογή; </vt:lpstr>
      <vt:lpstr>8.8 Όγκος δεδομένων που παράγεται σε κάθε εκτέλεση </vt:lpstr>
      <vt:lpstr>8.9 Όγκος δεδομένων που πρέπει να αποθηκεύεται για μελλοντική χρήση </vt:lpstr>
      <vt:lpstr>8.10 Απαιτείται off-line αποθήκευση δεδομένων; </vt:lpstr>
      <vt:lpstr>8.11 Διάρκεια αποθήκευσης δεδομένων </vt:lpstr>
      <vt:lpstr>8.12 Ασφάλεια Δεδομένων</vt:lpstr>
      <vt:lpstr>8.13 Η εφαρμογή σας έχει τη μορφή ροής εργασίας (workflow) </vt:lpstr>
      <vt:lpstr>9.2 Επιθυμητή/βέλτιστη διαθεσιμότητα συστήματος </vt:lpstr>
      <vt:lpstr>Διαθεσιμότητα 9.2-8.6 </vt:lpstr>
      <vt:lpstr>9.3 Επιθυμητοί/Εκτιμώμενοι βέλτιστοι χρόνοι Απόδοσης (Σήμερα) </vt:lpstr>
      <vt:lpstr>Χρόνοι 9.3 – 8.5</vt:lpstr>
      <vt:lpstr>9.4 Θα θέλατε αποκλειστική χρήση του συστήματος; </vt:lpstr>
      <vt:lpstr>Αποκλειστική Χρήση 9.4-8.7</vt:lpstr>
      <vt:lpstr>9.5 Επιθυμητός αριθμός επεξεργαστών </vt:lpstr>
      <vt:lpstr>CPUs 8.3 + 9.5</vt:lpstr>
      <vt:lpstr>9.6 Επιθυμητός αποθηκευτικός χώρος </vt:lpstr>
      <vt:lpstr>Όγκος Δεδομένων 9.6 – 8.9 </vt:lpstr>
      <vt:lpstr>9.7 Επιθυμητή διάρκεια αποθήκευσης δεδομένων </vt:lpstr>
      <vt:lpstr>διάρκεια αποθήκευσης δεδομένων 9.7- 8.11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Services provided by EGEE</dc:title>
  <dc:creator>kgunne</dc:creator>
  <cp:lastModifiedBy>Vangelis Floros</cp:lastModifiedBy>
  <cp:revision>565</cp:revision>
  <dcterms:created xsi:type="dcterms:W3CDTF">2010-09-05T11:08:30Z</dcterms:created>
  <dcterms:modified xsi:type="dcterms:W3CDTF">2010-10-21T17:31:54Z</dcterms:modified>
</cp:coreProperties>
</file>